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  <p:sldMasterId id="2147483650" r:id="rId3"/>
  </p:sldMasterIdLst>
  <p:notesMasterIdLst>
    <p:notesMasterId r:id="rId26"/>
  </p:notesMasterIdLst>
  <p:handoutMasterIdLst>
    <p:handoutMasterId r:id="rId27"/>
  </p:handoutMasterIdLst>
  <p:sldIdLst>
    <p:sldId id="264" r:id="rId4"/>
    <p:sldId id="365" r:id="rId5"/>
    <p:sldId id="266" r:id="rId6"/>
    <p:sldId id="305" r:id="rId7"/>
    <p:sldId id="356" r:id="rId8"/>
    <p:sldId id="357" r:id="rId9"/>
    <p:sldId id="358" r:id="rId10"/>
    <p:sldId id="316" r:id="rId11"/>
    <p:sldId id="319" r:id="rId12"/>
    <p:sldId id="318" r:id="rId13"/>
    <p:sldId id="320" r:id="rId14"/>
    <p:sldId id="323" r:id="rId15"/>
    <p:sldId id="324" r:id="rId16"/>
    <p:sldId id="325" r:id="rId17"/>
    <p:sldId id="360" r:id="rId18"/>
    <p:sldId id="361" r:id="rId19"/>
    <p:sldId id="359" r:id="rId20"/>
    <p:sldId id="362" r:id="rId21"/>
    <p:sldId id="363" r:id="rId22"/>
    <p:sldId id="364" r:id="rId23"/>
    <p:sldId id="353" r:id="rId24"/>
    <p:sldId id="329" r:id="rId25"/>
  </p:sldIdLst>
  <p:sldSz cx="9144000" cy="6858000" type="screen4x3"/>
  <p:notesSz cx="6858000" cy="994568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434" autoAdjust="0"/>
  </p:normalViewPr>
  <p:slideViewPr>
    <p:cSldViewPr>
      <p:cViewPr varScale="1">
        <p:scale>
          <a:sx n="109" d="100"/>
          <a:sy n="109" d="100"/>
        </p:scale>
        <p:origin x="17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3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4" d="100"/>
        <a:sy n="54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46" y="90"/>
      </p:cViewPr>
      <p:guideLst>
        <p:guide orient="horz" pos="3132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35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F704F-96B9-43E1-87FA-3937F771DF4E}" type="datetimeFigureOut">
              <a:rPr lang="en-GB" smtClean="0"/>
              <a:pPr/>
              <a:t>06/06/2017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19723-E54D-400C-AECB-D9B8CC312F4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7436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4F8173-156E-452D-B218-80315B814CB0}" type="datetimeFigureOut">
              <a:rPr lang="en-GB" smtClean="0"/>
              <a:pPr/>
              <a:t>06/06/2017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974F1-67AE-48D8-B820-35B8FD46A6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053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62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Attending </a:t>
            </a:r>
          </a:p>
          <a:p>
            <a:endParaRPr lang="en-GB" dirty="0"/>
          </a:p>
          <a:p>
            <a:r>
              <a:rPr lang="en-GB" dirty="0" smtClean="0"/>
              <a:t>Maria Le Cartier de </a:t>
            </a:r>
            <a:r>
              <a:rPr lang="en-GB" dirty="0" err="1" smtClean="0"/>
              <a:t>Vesuld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Massimilliano</a:t>
            </a:r>
            <a:r>
              <a:rPr lang="en-GB" dirty="0" smtClean="0"/>
              <a:t> </a:t>
            </a:r>
            <a:r>
              <a:rPr lang="en-GB" dirty="0" err="1" smtClean="0"/>
              <a:t>Fusari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Nicola </a:t>
            </a:r>
            <a:r>
              <a:rPr lang="en-GB" dirty="0" err="1" smtClean="0"/>
              <a:t>Allett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Phillip Hedges</a:t>
            </a:r>
          </a:p>
          <a:p>
            <a:endParaRPr lang="en-GB" dirty="0"/>
          </a:p>
          <a:p>
            <a:r>
              <a:rPr lang="en-GB" dirty="0" smtClean="0"/>
              <a:t>Victoria Watson </a:t>
            </a:r>
          </a:p>
          <a:p>
            <a:endParaRPr lang="en-GB" dirty="0"/>
          </a:p>
          <a:p>
            <a:r>
              <a:rPr lang="en-GB" dirty="0" smtClean="0"/>
              <a:t>Xin Li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92595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Attending</a:t>
            </a:r>
          </a:p>
          <a:p>
            <a:endParaRPr lang="en-GB" dirty="0"/>
          </a:p>
          <a:p>
            <a:r>
              <a:rPr lang="en-GB" dirty="0" err="1" smtClean="0"/>
              <a:t>Ashif</a:t>
            </a:r>
            <a:r>
              <a:rPr lang="en-GB" dirty="0" smtClean="0"/>
              <a:t> </a:t>
            </a:r>
            <a:r>
              <a:rPr lang="en-GB" dirty="0" err="1" smtClean="0"/>
              <a:t>Tejani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Chris Kennett</a:t>
            </a:r>
          </a:p>
          <a:p>
            <a:endParaRPr lang="en-GB" dirty="0"/>
          </a:p>
          <a:p>
            <a:r>
              <a:rPr lang="en-GB" dirty="0" smtClean="0"/>
              <a:t>Claire Robertson</a:t>
            </a:r>
          </a:p>
          <a:p>
            <a:endParaRPr lang="en-GB" dirty="0"/>
          </a:p>
          <a:p>
            <a:r>
              <a:rPr lang="en-GB" dirty="0" smtClean="0"/>
              <a:t>Dimitris </a:t>
            </a:r>
            <a:r>
              <a:rPr lang="en-GB" dirty="0" err="1" smtClean="0"/>
              <a:t>Dracopoulos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Gillian Rhodes</a:t>
            </a:r>
          </a:p>
          <a:p>
            <a:endParaRPr lang="en-GB" dirty="0"/>
          </a:p>
          <a:p>
            <a:r>
              <a:rPr lang="en-GB" dirty="0" smtClean="0"/>
              <a:t>Graham </a:t>
            </a:r>
            <a:r>
              <a:rPr lang="en-GB" dirty="0" err="1" smtClean="0"/>
              <a:t>Keikle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612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Attending</a:t>
            </a:r>
          </a:p>
          <a:p>
            <a:endParaRPr lang="en-GB" dirty="0"/>
          </a:p>
          <a:p>
            <a:r>
              <a:rPr lang="en-GB" dirty="0" smtClean="0"/>
              <a:t>Kate Weir</a:t>
            </a:r>
          </a:p>
          <a:p>
            <a:endParaRPr lang="en-GB" dirty="0"/>
          </a:p>
          <a:p>
            <a:r>
              <a:rPr lang="en-GB" dirty="0" err="1" smtClean="0"/>
              <a:t>Ihemere</a:t>
            </a:r>
            <a:r>
              <a:rPr lang="en-GB" dirty="0" smtClean="0"/>
              <a:t> </a:t>
            </a:r>
            <a:r>
              <a:rPr lang="en-GB" dirty="0" err="1" smtClean="0"/>
              <a:t>Kelechukwu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Mark Odell</a:t>
            </a:r>
          </a:p>
          <a:p>
            <a:endParaRPr lang="en-GB" dirty="0"/>
          </a:p>
          <a:p>
            <a:r>
              <a:rPr lang="en-GB" dirty="0" smtClean="0"/>
              <a:t>Regina Keith</a:t>
            </a:r>
          </a:p>
          <a:p>
            <a:endParaRPr lang="en-GB" dirty="0"/>
          </a:p>
          <a:p>
            <a:r>
              <a:rPr lang="en-GB" dirty="0" err="1" smtClean="0"/>
              <a:t>Savraj</a:t>
            </a:r>
            <a:r>
              <a:rPr lang="en-GB" dirty="0" smtClean="0"/>
              <a:t> </a:t>
            </a:r>
            <a:r>
              <a:rPr lang="en-GB" dirty="0" err="1" smtClean="0"/>
              <a:t>Matharu</a:t>
            </a:r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60501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882326" y="4752315"/>
            <a:ext cx="5486400" cy="4475560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Attending </a:t>
            </a:r>
          </a:p>
          <a:p>
            <a:endParaRPr lang="en-GB" dirty="0"/>
          </a:p>
          <a:p>
            <a:r>
              <a:rPr lang="en-GB" dirty="0" smtClean="0"/>
              <a:t>Wendy Purdy</a:t>
            </a:r>
          </a:p>
          <a:p>
            <a:endParaRPr lang="en-GB" dirty="0"/>
          </a:p>
          <a:p>
            <a:r>
              <a:rPr lang="en-GB" dirty="0" smtClean="0"/>
              <a:t>Philip Trwoga</a:t>
            </a:r>
          </a:p>
          <a:p>
            <a:endParaRPr lang="en-GB" dirty="0"/>
          </a:p>
          <a:p>
            <a:r>
              <a:rPr lang="en-GB" dirty="0" err="1" smtClean="0"/>
              <a:t>Kaoruko</a:t>
            </a:r>
            <a:r>
              <a:rPr lang="en-GB" dirty="0" smtClean="0"/>
              <a:t> Kondo</a:t>
            </a:r>
          </a:p>
          <a:p>
            <a:endParaRPr lang="en-GB" dirty="0"/>
          </a:p>
          <a:p>
            <a:r>
              <a:rPr lang="en-GB" dirty="0" smtClean="0"/>
              <a:t>Sophie </a:t>
            </a:r>
            <a:r>
              <a:rPr lang="en-GB" dirty="0" err="1" smtClean="0"/>
              <a:t>Triantiaphillidou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Susan </a:t>
            </a:r>
            <a:r>
              <a:rPr lang="en-GB" dirty="0" err="1" smtClean="0"/>
              <a:t>Balint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90577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75052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5952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97496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We are hoping Kevin can attend to receive this. He is trying to arrange teaching cover.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1218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7642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5974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49144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0377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6561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8519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1660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4550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346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7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Non attending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647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Attending</a:t>
            </a:r>
          </a:p>
          <a:p>
            <a:endParaRPr lang="en-GB" dirty="0"/>
          </a:p>
          <a:p>
            <a:r>
              <a:rPr lang="en-GB" dirty="0" smtClean="0"/>
              <a:t>Ali </a:t>
            </a:r>
            <a:r>
              <a:rPr lang="en-GB" dirty="0" err="1" smtClean="0"/>
              <a:t>Shahin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Bradley Elliot</a:t>
            </a:r>
          </a:p>
          <a:p>
            <a:endParaRPr lang="en-GB" dirty="0"/>
          </a:p>
          <a:p>
            <a:r>
              <a:rPr lang="en-GB" dirty="0" smtClean="0"/>
              <a:t>Diane </a:t>
            </a:r>
            <a:r>
              <a:rPr lang="en-GB" dirty="0" err="1" smtClean="0"/>
              <a:t>Astin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David </a:t>
            </a:r>
            <a:r>
              <a:rPr lang="en-GB" dirty="0" err="1" smtClean="0"/>
              <a:t>Khabaz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Elaine Fisher</a:t>
            </a:r>
          </a:p>
          <a:p>
            <a:endParaRPr lang="en-GB" dirty="0"/>
          </a:p>
          <a:p>
            <a:r>
              <a:rPr lang="en-GB" dirty="0" err="1" smtClean="0"/>
              <a:t>Elisabetta</a:t>
            </a:r>
            <a:r>
              <a:rPr lang="en-GB" dirty="0" smtClean="0"/>
              <a:t> </a:t>
            </a:r>
            <a:r>
              <a:rPr lang="en-GB" dirty="0" err="1" smtClean="0"/>
              <a:t>Brighi</a:t>
            </a:r>
            <a:endParaRPr lang="en-GB" dirty="0" smtClean="0"/>
          </a:p>
          <a:p>
            <a:endParaRPr lang="en-GB" dirty="0"/>
          </a:p>
          <a:p>
            <a:r>
              <a:rPr lang="en-GB" dirty="0" err="1" smtClean="0"/>
              <a:t>Emanuela</a:t>
            </a:r>
            <a:r>
              <a:rPr lang="en-GB" dirty="0" smtClean="0"/>
              <a:t> </a:t>
            </a:r>
            <a:r>
              <a:rPr lang="en-GB" dirty="0" err="1" smtClean="0"/>
              <a:t>Volpi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9111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 smtClean="0"/>
              <a:t>Encrica</a:t>
            </a:r>
            <a:r>
              <a:rPr lang="en-GB" dirty="0" smtClean="0"/>
              <a:t> Papa</a:t>
            </a:r>
          </a:p>
          <a:p>
            <a:endParaRPr lang="en-GB" dirty="0"/>
          </a:p>
          <a:p>
            <a:r>
              <a:rPr lang="en-GB" dirty="0" smtClean="0"/>
              <a:t>Fiona Daniels</a:t>
            </a:r>
          </a:p>
          <a:p>
            <a:endParaRPr lang="en-GB" dirty="0"/>
          </a:p>
          <a:p>
            <a:r>
              <a:rPr lang="en-GB" dirty="0" err="1" smtClean="0"/>
              <a:t>Hayet</a:t>
            </a:r>
            <a:r>
              <a:rPr lang="en-GB" dirty="0" smtClean="0"/>
              <a:t> </a:t>
            </a:r>
            <a:r>
              <a:rPr lang="en-GB" dirty="0" err="1" smtClean="0"/>
              <a:t>Bahri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Ian </a:t>
            </a:r>
            <a:r>
              <a:rPr lang="en-GB" dirty="0" err="1" smtClean="0"/>
              <a:t>Cannings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Laurence Randell</a:t>
            </a:r>
          </a:p>
          <a:p>
            <a:endParaRPr lang="en-GB" dirty="0"/>
          </a:p>
          <a:p>
            <a:r>
              <a:rPr lang="en-GB" dirty="0" smtClean="0"/>
              <a:t>Maria Blanco </a:t>
            </a:r>
            <a:r>
              <a:rPr lang="en-GB" dirty="0" err="1" smtClean="0"/>
              <a:t>Hermidia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974F1-67AE-48D8-B820-35B8FD46A605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508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0688" y="1474788"/>
            <a:ext cx="7197725" cy="1470025"/>
          </a:xfrm>
        </p:spPr>
        <p:txBody>
          <a:bodyPr/>
          <a:lstStyle>
            <a:lvl1pPr>
              <a:lnSpc>
                <a:spcPts val="5000"/>
              </a:lnSpc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068638"/>
            <a:ext cx="7197725" cy="3455987"/>
          </a:xfrm>
        </p:spPr>
        <p:txBody>
          <a:bodyPr/>
          <a:lstStyle>
            <a:lvl1pPr marL="0" indent="0">
              <a:buFont typeface="Arial" pitchFamily="-105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1371600" cy="69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324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4382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1363" y="1474788"/>
            <a:ext cx="1798637" cy="50498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0688" y="1474788"/>
            <a:ext cx="5248275" cy="50498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5151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0688" y="1474788"/>
            <a:ext cx="7197725" cy="1470025"/>
          </a:xfrm>
        </p:spPr>
        <p:txBody>
          <a:bodyPr/>
          <a:lstStyle>
            <a:lvl1pPr>
              <a:lnSpc>
                <a:spcPts val="5000"/>
              </a:lnSpc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068638"/>
            <a:ext cx="7197725" cy="3455987"/>
          </a:xfrm>
        </p:spPr>
        <p:txBody>
          <a:bodyPr/>
          <a:lstStyle>
            <a:lvl1pPr marL="0" indent="0">
              <a:buFont typeface="Arial" pitchFamily="-105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1371600" cy="697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088" y="914400"/>
            <a:ext cx="7197725" cy="6588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1644650"/>
            <a:ext cx="7197725" cy="43195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985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4619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088" y="914400"/>
            <a:ext cx="7197725" cy="6588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5675" y="1644650"/>
            <a:ext cx="352266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1644650"/>
            <a:ext cx="3522662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43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342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688" y="1980000"/>
            <a:ext cx="7197725" cy="2160000"/>
          </a:xfrm>
        </p:spPr>
        <p:txBody>
          <a:bodyPr/>
          <a:lstStyle>
            <a:lvl1pPr>
              <a:lnSpc>
                <a:spcPts val="5000"/>
              </a:lnSpc>
              <a:defRPr sz="4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929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7466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102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914400"/>
            <a:ext cx="7197725" cy="6588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197725" cy="4319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119146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72693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496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1363" y="1474788"/>
            <a:ext cx="1798637" cy="504983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0688" y="1474788"/>
            <a:ext cx="5248275" cy="504983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485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OW Leading the Way white1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142875"/>
            <a:ext cx="1312862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UOW Leading the Way claret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142875"/>
            <a:ext cx="1312862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0688" y="1474788"/>
            <a:ext cx="7197725" cy="1470025"/>
          </a:xfrm>
        </p:spPr>
        <p:txBody>
          <a:bodyPr/>
          <a:lstStyle>
            <a:lvl1pPr>
              <a:lnSpc>
                <a:spcPts val="5000"/>
              </a:lnSpc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2275" y="3068638"/>
            <a:ext cx="7197725" cy="3455987"/>
          </a:xfrm>
        </p:spPr>
        <p:txBody>
          <a:bodyPr/>
          <a:lstStyle>
            <a:lvl1pPr marL="0" indent="0">
              <a:buFont typeface="Arial" pitchFamily="-105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44520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088" y="914400"/>
            <a:ext cx="7197725" cy="6588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1644650"/>
            <a:ext cx="7197725" cy="43195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7430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08010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088" y="838200"/>
            <a:ext cx="7197725" cy="65881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5675" y="1568450"/>
            <a:ext cx="352266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1568450"/>
            <a:ext cx="3522662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23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058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688" y="1980000"/>
            <a:ext cx="7197725" cy="2160000"/>
          </a:xfrm>
        </p:spPr>
        <p:txBody>
          <a:bodyPr/>
          <a:lstStyle>
            <a:lvl1pPr>
              <a:lnSpc>
                <a:spcPts val="5000"/>
              </a:lnSpc>
              <a:defRPr sz="48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22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7962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73147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453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8988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301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1363" y="1474788"/>
            <a:ext cx="1798637" cy="504983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90688" y="1474788"/>
            <a:ext cx="5248275" cy="504983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3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38200"/>
            <a:ext cx="7197725" cy="6588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2187" y="1568450"/>
            <a:ext cx="3522663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0" y="1568450"/>
            <a:ext cx="3522662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01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890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0688" y="1980000"/>
            <a:ext cx="7197725" cy="2160000"/>
          </a:xfrm>
        </p:spPr>
        <p:txBody>
          <a:bodyPr/>
          <a:lstStyle>
            <a:lvl1pPr>
              <a:lnSpc>
                <a:spcPts val="5000"/>
              </a:lnSpc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47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379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96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7283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0"/>
            <a:ext cx="7197725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209800"/>
            <a:ext cx="7197725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1371600" cy="697692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61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dt="0"/>
  <p:txStyles>
    <p:titleStyle>
      <a:lvl1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</a:defRPr>
      </a:lvl6pPr>
      <a:lvl7pPr marL="9144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</a:defRPr>
      </a:lvl7pPr>
      <a:lvl8pPr marL="13716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</a:defRPr>
      </a:lvl8pPr>
      <a:lvl9pPr marL="1828800" algn="l" rtl="0" eaLnBrk="1" fontAlgn="base" hangingPunct="1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</a:defRPr>
      </a:lvl9pPr>
    </p:titleStyle>
    <p:bodyStyle>
      <a:lvl1pPr marL="342900" indent="-342900" algn="l" rtl="0" eaLnBrk="1" fontAlgn="base" hangingPunct="1">
        <a:lnSpc>
          <a:spcPts val="29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lnSpc>
          <a:spcPts val="29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1" fontAlgn="base" hangingPunct="1">
        <a:lnSpc>
          <a:spcPts val="29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tx2"/>
            </a:gs>
            <a:gs pos="100000">
              <a:srgbClr val="6A1A4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0688" y="1474788"/>
            <a:ext cx="7197725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2205038"/>
            <a:ext cx="7197725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400"/>
            <a:ext cx="1371600" cy="697692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62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</p:sldLayoutIdLst>
  <p:hf sldNum="0" hdr="0" dt="0"/>
  <p:txStyles>
    <p:title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</a:defRPr>
      </a:lvl6pPr>
      <a:lvl7pPr marL="914400" algn="l" rtl="0" fontAlgn="base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</a:defRPr>
      </a:lvl7pPr>
      <a:lvl8pPr marL="1371600" algn="l" rtl="0" fontAlgn="base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</a:defRPr>
      </a:lvl8pPr>
      <a:lvl9pPr marL="1828800" algn="l" rtl="0" fontAlgn="base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lnSpc>
          <a:spcPts val="29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ts val="2900"/>
        </a:lnSpc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lnSpc>
          <a:spcPts val="29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90688" y="1474788"/>
            <a:ext cx="7197725" cy="6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92275" y="2205038"/>
            <a:ext cx="7197725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pic>
        <p:nvPicPr>
          <p:cNvPr id="5124" name="Picture 4" descr="UOW Leading the Way white15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142875"/>
            <a:ext cx="1312862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UOW Leading the Way claret15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142875"/>
            <a:ext cx="1312862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</p:sldLayoutIdLst>
  <p:hf sldNum="0" hdr="0" dt="0"/>
  <p:txStyles>
    <p:title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A1A4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A1A41"/>
          </a:solidFill>
          <a:latin typeface="Arial" pitchFamily="-105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A1A41"/>
          </a:solidFill>
          <a:latin typeface="Arial" pitchFamily="-105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A1A41"/>
          </a:solidFill>
          <a:latin typeface="Arial" pitchFamily="-105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A1A41"/>
          </a:solidFill>
          <a:latin typeface="Arial" pitchFamily="-105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A1A41"/>
          </a:solidFill>
          <a:latin typeface="Arial" pitchFamily="-105" charset="0"/>
        </a:defRPr>
      </a:lvl6pPr>
      <a:lvl7pPr marL="914400" algn="l" rtl="0" fontAlgn="base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A1A41"/>
          </a:solidFill>
          <a:latin typeface="Arial" pitchFamily="-105" charset="0"/>
        </a:defRPr>
      </a:lvl7pPr>
      <a:lvl8pPr marL="1371600" algn="l" rtl="0" fontAlgn="base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A1A41"/>
          </a:solidFill>
          <a:latin typeface="Arial" pitchFamily="-105" charset="0"/>
        </a:defRPr>
      </a:lvl8pPr>
      <a:lvl9pPr marL="1828800" algn="l" rtl="0" fontAlgn="base">
        <a:lnSpc>
          <a:spcPts val="2600"/>
        </a:lnSpc>
        <a:spcBef>
          <a:spcPct val="0"/>
        </a:spcBef>
        <a:spcAft>
          <a:spcPct val="0"/>
        </a:spcAft>
        <a:defRPr sz="2400" b="1">
          <a:solidFill>
            <a:srgbClr val="6A1A41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lnSpc>
          <a:spcPts val="29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2400">
          <a:solidFill>
            <a:srgbClr val="7D9AAA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ts val="2900"/>
        </a:lnSpc>
        <a:spcBef>
          <a:spcPct val="20000"/>
        </a:spcBef>
        <a:spcAft>
          <a:spcPct val="0"/>
        </a:spcAft>
        <a:buChar char="–"/>
        <a:defRPr sz="2400">
          <a:solidFill>
            <a:srgbClr val="7D9AAA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lnSpc>
          <a:spcPts val="2900"/>
        </a:lnSpc>
        <a:spcBef>
          <a:spcPct val="20000"/>
        </a:spcBef>
        <a:spcAft>
          <a:spcPct val="0"/>
        </a:spcAft>
        <a:buChar char="•"/>
        <a:defRPr sz="2400">
          <a:solidFill>
            <a:srgbClr val="7D9AAA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D9AAA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D9AAA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D9AAA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D9AAA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D9AAA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7D9AAA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3" descr="118704_9578+Burn7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8" y="57406"/>
            <a:ext cx="9144000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1" descr="Leadingtheway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306388"/>
            <a:ext cx="2573337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1920240"/>
            <a:ext cx="8229600" cy="658368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GB" sz="4000" b="1" dirty="0">
                <a:latin typeface="Calibri Light" panose="020F0302020204030204" pitchFamily="34" charset="0"/>
              </a:rPr>
              <a:t>Inspiring Teaching : </a:t>
            </a:r>
            <a:r>
              <a:rPr lang="en-GB" sz="4000" dirty="0">
                <a:latin typeface="Calibri Light" panose="020F0302020204030204" pitchFamily="34" charset="0"/>
              </a:rPr>
              <a:t>Inspiring Learning</a:t>
            </a:r>
            <a:endParaRPr lang="en-GB" sz="4000" b="1" dirty="0">
              <a:latin typeface="Calibri Light" panose="020F03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368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HEA </a:t>
            </a:r>
            <a:r>
              <a:rPr lang="en-GB" sz="4400" dirty="0" smtClean="0">
                <a:latin typeface="Calibri Light" panose="020F0302020204030204" pitchFamily="34" charset="0"/>
              </a:rPr>
              <a:t>Fellowship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209800"/>
            <a:ext cx="3965448" cy="403860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Maria Granados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Marie Le </a:t>
            </a:r>
            <a:r>
              <a:rPr lang="en-GB" dirty="0" smtClean="0">
                <a:latin typeface="Calibri Light" panose="020F0302020204030204" pitchFamily="34" charset="0"/>
              </a:rPr>
              <a:t>Cartier de </a:t>
            </a:r>
            <a:r>
              <a:rPr lang="en-GB" dirty="0" err="1" smtClean="0">
                <a:latin typeface="Calibri Light" panose="020F0302020204030204" pitchFamily="34" charset="0"/>
              </a:rPr>
              <a:t>Vesuld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Marilyn Freeman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Martin Percy</a:t>
            </a:r>
          </a:p>
          <a:p>
            <a:pPr marL="0" indent="0" algn="ctr">
              <a:buNone/>
            </a:pPr>
            <a:r>
              <a:rPr lang="en-GB" dirty="0" err="1">
                <a:latin typeface="Calibri Light" panose="020F0302020204030204" pitchFamily="34" charset="0"/>
              </a:rPr>
              <a:t>Masssimiliano</a:t>
            </a:r>
            <a:r>
              <a:rPr lang="en-GB" dirty="0">
                <a:latin typeface="Calibri Light" panose="020F0302020204030204" pitchFamily="34" charset="0"/>
              </a:rPr>
              <a:t> Fusari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Nicola </a:t>
            </a:r>
            <a:r>
              <a:rPr lang="en-GB" dirty="0" err="1">
                <a:latin typeface="Calibri Light" panose="020F0302020204030204" pitchFamily="34" charset="0"/>
              </a:rPr>
              <a:t>Allett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Pete Astor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2133600"/>
            <a:ext cx="3712464" cy="403860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Philip Hedges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Sara Marino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Simon McArthur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Victoria Brooks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Victoria Watson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Wilfred </a:t>
            </a:r>
            <a:r>
              <a:rPr lang="en-GB" dirty="0" err="1">
                <a:latin typeface="Calibri Light" panose="020F0302020204030204" pitchFamily="34" charset="0"/>
              </a:rPr>
              <a:t>Achille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Xin Li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307661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368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HEA Senior </a:t>
            </a:r>
            <a:r>
              <a:rPr lang="en-GB" sz="4400" dirty="0" smtClean="0">
                <a:latin typeface="Calibri Light" panose="020F0302020204030204" pitchFamily="34" charset="0"/>
              </a:rPr>
              <a:t>Fellowship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8952" y="2133600"/>
            <a:ext cx="3712464" cy="403860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Arman </a:t>
            </a:r>
            <a:r>
              <a:rPr lang="en-GB" dirty="0" err="1">
                <a:latin typeface="Calibri Light" panose="020F0302020204030204" pitchFamily="34" charset="0"/>
              </a:rPr>
              <a:t>Farakish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 err="1">
                <a:latin typeface="Calibri Light" panose="020F0302020204030204" pitchFamily="34" charset="0"/>
              </a:rPr>
              <a:t>Ashif</a:t>
            </a:r>
            <a:r>
              <a:rPr lang="en-GB" dirty="0">
                <a:latin typeface="Calibri Light" panose="020F0302020204030204" pitchFamily="34" charset="0"/>
              </a:rPr>
              <a:t> </a:t>
            </a:r>
            <a:r>
              <a:rPr lang="en-GB" dirty="0" err="1">
                <a:latin typeface="Calibri Light" panose="020F0302020204030204" pitchFamily="34" charset="0"/>
              </a:rPr>
              <a:t>Tejani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Christian Kennett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Claire Robertson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Dimitris Dracopoulos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864" y="2133600"/>
            <a:ext cx="3712464" cy="403860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Giannis Keramidas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Gillian Rhodes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Graham Meikle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John Murphy</a:t>
            </a:r>
          </a:p>
          <a:p>
            <a:pPr marL="0" indent="0" algn="ctr">
              <a:buNone/>
            </a:pPr>
            <a:r>
              <a:rPr lang="en-GB" dirty="0" err="1">
                <a:latin typeface="Calibri Light" panose="020F0302020204030204" pitchFamily="34" charset="0"/>
              </a:rPr>
              <a:t>Kamalini</a:t>
            </a:r>
            <a:r>
              <a:rPr lang="en-GB" dirty="0">
                <a:latin typeface="Calibri Light" panose="020F0302020204030204" pitchFamily="34" charset="0"/>
              </a:rPr>
              <a:t> </a:t>
            </a:r>
            <a:r>
              <a:rPr lang="en-GB" dirty="0" err="1">
                <a:latin typeface="Calibri Light" panose="020F0302020204030204" pitchFamily="34" charset="0"/>
              </a:rPr>
              <a:t>Sivagurunathan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dirty="0">
              <a:latin typeface="Calibri Light" panose="020F03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24946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368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HEA Senior </a:t>
            </a:r>
            <a:r>
              <a:rPr lang="en-GB" sz="4400" dirty="0" smtClean="0">
                <a:latin typeface="Calibri Light" panose="020F0302020204030204" pitchFamily="34" charset="0"/>
              </a:rPr>
              <a:t>Fellowship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8952" y="2133600"/>
            <a:ext cx="3712464" cy="403860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Kate Weir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Kelechukwu Ihemere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Lucy Soutter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Mark Odell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Nadia Amin</a:t>
            </a:r>
          </a:p>
          <a:p>
            <a:pPr marL="0" indent="0" algn="ctr">
              <a:buNone/>
            </a:pPr>
            <a:endParaRPr lang="en-GB" dirty="0">
              <a:latin typeface="Calibri Light" panose="020F03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864" y="2133600"/>
            <a:ext cx="3712464" cy="403860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Natalie Newey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Regina Keith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Samir Pandya</a:t>
            </a:r>
          </a:p>
          <a:p>
            <a:pPr marL="0" indent="0" algn="ctr">
              <a:buNone/>
            </a:pPr>
            <a:r>
              <a:rPr lang="en-GB" dirty="0" err="1">
                <a:latin typeface="Calibri Light" panose="020F0302020204030204" pitchFamily="34" charset="0"/>
              </a:rPr>
              <a:t>Savraj</a:t>
            </a:r>
            <a:r>
              <a:rPr lang="en-GB" dirty="0">
                <a:latin typeface="Calibri Light" panose="020F0302020204030204" pitchFamily="34" charset="0"/>
              </a:rPr>
              <a:t> </a:t>
            </a:r>
            <a:r>
              <a:rPr lang="en-GB" dirty="0" err="1" smtClean="0">
                <a:latin typeface="Calibri Light" panose="020F0302020204030204" pitchFamily="34" charset="0"/>
              </a:rPr>
              <a:t>Matharu</a:t>
            </a:r>
            <a:endParaRPr lang="en-GB" dirty="0" smtClean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 smtClean="0">
                <a:latin typeface="Calibri Light" panose="020F0302020204030204" pitchFamily="34" charset="0"/>
              </a:rPr>
              <a:t>Sylvia Shaw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Simon </a:t>
            </a:r>
            <a:r>
              <a:rPr lang="en-GB" dirty="0" err="1">
                <a:latin typeface="Calibri Light" panose="020F0302020204030204" pitchFamily="34" charset="0"/>
              </a:rPr>
              <a:t>Courtenage</a:t>
            </a:r>
            <a:r>
              <a:rPr lang="en-GB" dirty="0">
                <a:latin typeface="Calibri Light" panose="020F0302020204030204" pitchFamily="34" charset="0"/>
              </a:rPr>
              <a:t> </a:t>
            </a:r>
          </a:p>
          <a:p>
            <a:pPr marL="0" indent="0" algn="ctr">
              <a:buNone/>
            </a:pPr>
            <a:endParaRPr lang="en-GB" dirty="0">
              <a:latin typeface="Calibri Light" panose="020F03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227396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368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HEA Senior Fellows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8952" y="2133600"/>
            <a:ext cx="3712464" cy="403860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Wendy Purdy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William McLean</a:t>
            </a:r>
          </a:p>
          <a:p>
            <a:pPr marL="0" indent="0" algn="ctr">
              <a:buNone/>
            </a:pPr>
            <a:r>
              <a:rPr lang="en-GB" dirty="0" err="1">
                <a:latin typeface="Calibri Light" panose="020F0302020204030204" pitchFamily="34" charset="0"/>
              </a:rPr>
              <a:t>Xanthy</a:t>
            </a:r>
            <a:r>
              <a:rPr lang="en-GB" dirty="0">
                <a:latin typeface="Calibri Light" panose="020F0302020204030204" pitchFamily="34" charset="0"/>
              </a:rPr>
              <a:t> </a:t>
            </a:r>
            <a:r>
              <a:rPr lang="en-GB" dirty="0" err="1">
                <a:latin typeface="Calibri Light" panose="020F0302020204030204" pitchFamily="34" charset="0"/>
              </a:rPr>
              <a:t>Kallis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Phil </a:t>
            </a:r>
            <a:r>
              <a:rPr lang="en-GB" dirty="0" err="1">
                <a:latin typeface="Calibri Light" panose="020F0302020204030204" pitchFamily="34" charset="0"/>
              </a:rPr>
              <a:t>Trwoga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 err="1">
                <a:latin typeface="Calibri Light" panose="020F0302020204030204" pitchFamily="34" charset="0"/>
              </a:rPr>
              <a:t>Kaoruko</a:t>
            </a:r>
            <a:r>
              <a:rPr lang="en-GB" dirty="0">
                <a:latin typeface="Calibri Light" panose="020F0302020204030204" pitchFamily="34" charset="0"/>
              </a:rPr>
              <a:t> Kondo</a:t>
            </a:r>
          </a:p>
          <a:p>
            <a:pPr marL="0" indent="0" algn="ctr">
              <a:buNone/>
            </a:pPr>
            <a:endParaRPr lang="en-GB" dirty="0">
              <a:latin typeface="Calibri Light" panose="020F03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6864" y="2133600"/>
            <a:ext cx="3712464" cy="403860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Sophie </a:t>
            </a:r>
            <a:r>
              <a:rPr lang="en-GB" dirty="0" err="1" smtClean="0">
                <a:latin typeface="Calibri Light" panose="020F0302020204030204" pitchFamily="34" charset="0"/>
              </a:rPr>
              <a:t>Triantaphillidou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Susan Balint</a:t>
            </a:r>
          </a:p>
          <a:p>
            <a:pPr marL="0" indent="0" algn="ctr">
              <a:buNone/>
            </a:pPr>
            <a:r>
              <a:rPr lang="en-GB" dirty="0" err="1">
                <a:latin typeface="Calibri Light" panose="020F0302020204030204" pitchFamily="34" charset="0"/>
              </a:rPr>
              <a:t>Thoralf</a:t>
            </a:r>
            <a:r>
              <a:rPr lang="en-GB" dirty="0">
                <a:latin typeface="Calibri Light" panose="020F0302020204030204" pitchFamily="34" charset="0"/>
              </a:rPr>
              <a:t> </a:t>
            </a:r>
            <a:r>
              <a:rPr lang="en-GB" dirty="0" err="1">
                <a:latin typeface="Calibri Light" panose="020F0302020204030204" pitchFamily="34" charset="0"/>
              </a:rPr>
              <a:t>Dassler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Virginia Grose</a:t>
            </a:r>
          </a:p>
          <a:p>
            <a:pPr marL="0" indent="0" algn="ctr">
              <a:buNone/>
            </a:pPr>
            <a:endParaRPr lang="en-GB" dirty="0">
              <a:latin typeface="Calibri Light" panose="020F03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414897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812"/>
          </a:xfrm>
        </p:spPr>
        <p:txBody>
          <a:bodyPr anchor="ctr" anchorCtr="1"/>
          <a:lstStyle/>
          <a:p>
            <a:pPr algn="ctr"/>
            <a:r>
              <a:rPr lang="en-GB" sz="4400" dirty="0" smtClean="0">
                <a:latin typeface="Calibri Light" panose="020F0302020204030204" pitchFamily="34" charset="0"/>
              </a:rPr>
              <a:t>Westminster</a:t>
            </a:r>
            <a:br>
              <a:rPr lang="en-GB" sz="4400" dirty="0" smtClean="0">
                <a:latin typeface="Calibri Light" panose="020F0302020204030204" pitchFamily="34" charset="0"/>
              </a:rPr>
            </a:br>
            <a:r>
              <a:rPr lang="en-GB" sz="4400" dirty="0" smtClean="0">
                <a:latin typeface="Calibri Light" panose="020F0302020204030204" pitchFamily="34" charset="0"/>
              </a:rPr>
              <a:t> </a:t>
            </a:r>
            <a:br>
              <a:rPr lang="en-GB" sz="4400" dirty="0" smtClean="0">
                <a:latin typeface="Calibri Light" panose="020F0302020204030204" pitchFamily="34" charset="0"/>
              </a:rPr>
            </a:br>
            <a:r>
              <a:rPr lang="en-GB" sz="4400" dirty="0" smtClean="0">
                <a:latin typeface="Calibri Light" panose="020F0302020204030204" pitchFamily="34" charset="0"/>
              </a:rPr>
              <a:t>Teaching Excellence Award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2209800"/>
            <a:ext cx="7197725" cy="3754437"/>
          </a:xfrm>
        </p:spPr>
        <p:txBody>
          <a:bodyPr anchor="t" anchorCtr="1"/>
          <a:lstStyle/>
          <a:p>
            <a:pPr marL="0" indent="0" algn="ctr">
              <a:buNone/>
            </a:pPr>
            <a:endParaRPr lang="en-GB" sz="2800" dirty="0"/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Lara Rettondini</a:t>
            </a: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Individual </a:t>
            </a:r>
            <a:r>
              <a:rPr lang="en-GB" sz="2800" dirty="0" smtClean="0">
                <a:latin typeface="Calibri Light" panose="020F0302020204030204" pitchFamily="34" charset="0"/>
              </a:rPr>
              <a:t>Award </a:t>
            </a:r>
            <a:r>
              <a:rPr lang="en-GB" sz="2800" dirty="0">
                <a:latin typeface="Calibri Light" panose="020F0302020204030204" pitchFamily="34" charset="0"/>
              </a:rPr>
              <a:t>for the innovative use of live projects in Dept. of Architecture, </a:t>
            </a:r>
            <a:r>
              <a:rPr lang="en-GB" sz="2800" dirty="0" smtClean="0">
                <a:latin typeface="Calibri Light" panose="020F0302020204030204" pitchFamily="34" charset="0"/>
              </a:rPr>
              <a:t>FABE. 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99306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812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Westminster </a:t>
            </a:r>
            <a:r>
              <a:rPr lang="en-GB" sz="4400" dirty="0" smtClean="0">
                <a:latin typeface="Calibri Light" panose="020F0302020204030204" pitchFamily="34" charset="0"/>
              </a:rPr>
              <a:t/>
            </a:r>
            <a:br>
              <a:rPr lang="en-GB" sz="4400" dirty="0" smtClean="0">
                <a:latin typeface="Calibri Light" panose="020F0302020204030204" pitchFamily="34" charset="0"/>
              </a:rPr>
            </a:br>
            <a:r>
              <a:rPr lang="en-GB" sz="4400" dirty="0">
                <a:latin typeface="Calibri Light" panose="020F0302020204030204" pitchFamily="34" charset="0"/>
              </a:rPr>
              <a:t/>
            </a:r>
            <a:br>
              <a:rPr lang="en-GB" sz="4400" dirty="0">
                <a:latin typeface="Calibri Light" panose="020F0302020204030204" pitchFamily="34" charset="0"/>
              </a:rPr>
            </a:br>
            <a:r>
              <a:rPr lang="en-GB" sz="4400" dirty="0" smtClean="0">
                <a:latin typeface="Calibri Light" panose="020F0302020204030204" pitchFamily="34" charset="0"/>
              </a:rPr>
              <a:t>Teaching Excellent Awards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2209800"/>
            <a:ext cx="7197725" cy="3754437"/>
          </a:xfrm>
        </p:spPr>
        <p:txBody>
          <a:bodyPr anchor="t" anchorCtr="1"/>
          <a:lstStyle/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Ricardo </a:t>
            </a:r>
            <a:r>
              <a:rPr lang="en-GB" sz="2800" dirty="0" err="1">
                <a:latin typeface="Calibri Light" panose="020F0302020204030204" pitchFamily="34" charset="0"/>
              </a:rPr>
              <a:t>Blaug</a:t>
            </a:r>
            <a:r>
              <a:rPr lang="en-GB" sz="2800" dirty="0">
                <a:latin typeface="Calibri Light" panose="020F0302020204030204" pitchFamily="34" charset="0"/>
              </a:rPr>
              <a:t>, Thomas Moore &amp; </a:t>
            </a:r>
            <a:r>
              <a:rPr lang="en-GB" sz="2800" dirty="0" err="1">
                <a:latin typeface="Calibri Light" panose="020F0302020204030204" pitchFamily="34" charset="0"/>
              </a:rPr>
              <a:t>Farhang</a:t>
            </a:r>
            <a:r>
              <a:rPr lang="en-GB" sz="2800" dirty="0">
                <a:latin typeface="Calibri Light" panose="020F0302020204030204" pitchFamily="34" charset="0"/>
              </a:rPr>
              <a:t> </a:t>
            </a:r>
            <a:r>
              <a:rPr lang="en-GB" sz="2800" dirty="0" err="1">
                <a:latin typeface="Calibri Light" panose="020F0302020204030204" pitchFamily="34" charset="0"/>
              </a:rPr>
              <a:t>Morady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Team </a:t>
            </a:r>
            <a:r>
              <a:rPr lang="en-GB" sz="2800" dirty="0" smtClean="0">
                <a:latin typeface="Calibri Light" panose="020F0302020204030204" pitchFamily="34" charset="0"/>
              </a:rPr>
              <a:t>Award </a:t>
            </a:r>
            <a:r>
              <a:rPr lang="en-GB" sz="2800" dirty="0">
                <a:latin typeface="Calibri Light" panose="020F0302020204030204" pitchFamily="34" charset="0"/>
              </a:rPr>
              <a:t>for their globally engaged curriculum in Politics and International </a:t>
            </a:r>
            <a:r>
              <a:rPr lang="en-GB" sz="2800" dirty="0" err="1" smtClean="0">
                <a:latin typeface="Calibri Light" panose="020F0302020204030204" pitchFamily="34" charset="0"/>
              </a:rPr>
              <a:t>Relations,SSH</a:t>
            </a:r>
            <a:r>
              <a:rPr lang="en-GB" sz="2800" dirty="0" smtClean="0">
                <a:latin typeface="Calibri Light" panose="020F0302020204030204" pitchFamily="34" charset="0"/>
              </a:rPr>
              <a:t>.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358477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812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Westminster </a:t>
            </a:r>
            <a:r>
              <a:rPr lang="en-GB" sz="4400" dirty="0" smtClean="0">
                <a:latin typeface="Calibri Light" panose="020F0302020204030204" pitchFamily="34" charset="0"/>
              </a:rPr>
              <a:t/>
            </a:r>
            <a:br>
              <a:rPr lang="en-GB" sz="4400" dirty="0" smtClean="0">
                <a:latin typeface="Calibri Light" panose="020F0302020204030204" pitchFamily="34" charset="0"/>
              </a:rPr>
            </a:br>
            <a:r>
              <a:rPr lang="en-GB" sz="4400" dirty="0" smtClean="0">
                <a:latin typeface="Calibri Light" panose="020F0302020204030204" pitchFamily="34" charset="0"/>
              </a:rPr>
              <a:t/>
            </a:r>
            <a:br>
              <a:rPr lang="en-GB" sz="4400" dirty="0" smtClean="0">
                <a:latin typeface="Calibri Light" panose="020F0302020204030204" pitchFamily="34" charset="0"/>
              </a:rPr>
            </a:br>
            <a:r>
              <a:rPr lang="en-GB" sz="4400" dirty="0" smtClean="0">
                <a:latin typeface="Calibri Light" panose="020F0302020204030204" pitchFamily="34" charset="0"/>
              </a:rPr>
              <a:t>Teaching Excellence Awards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2209800"/>
            <a:ext cx="7197725" cy="3754437"/>
          </a:xfrm>
        </p:spPr>
        <p:txBody>
          <a:bodyPr anchor="t" anchorCtr="1"/>
          <a:lstStyle/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 err="1">
                <a:latin typeface="Calibri Light" panose="020F0302020204030204" pitchFamily="34" charset="0"/>
              </a:rPr>
              <a:t>Dorrie</a:t>
            </a:r>
            <a:r>
              <a:rPr lang="en-GB" sz="2800" dirty="0">
                <a:latin typeface="Calibri Light" panose="020F0302020204030204" pitchFamily="34" charset="0"/>
              </a:rPr>
              <a:t> </a:t>
            </a:r>
            <a:r>
              <a:rPr lang="en-GB" sz="2800" dirty="0" err="1">
                <a:latin typeface="Calibri Light" panose="020F0302020204030204" pitchFamily="34" charset="0"/>
              </a:rPr>
              <a:t>Chetty</a:t>
            </a:r>
            <a:r>
              <a:rPr lang="en-GB" sz="2800" dirty="0">
                <a:latin typeface="Calibri Light" panose="020F0302020204030204" pitchFamily="34" charset="0"/>
              </a:rPr>
              <a:t>, Adam Eldridge, </a:t>
            </a:r>
            <a:r>
              <a:rPr lang="en-GB" sz="2800" dirty="0" err="1">
                <a:latin typeface="Calibri Light" panose="020F0302020204030204" pitchFamily="34" charset="0"/>
              </a:rPr>
              <a:t>Umit</a:t>
            </a:r>
            <a:r>
              <a:rPr lang="en-GB" sz="2800" dirty="0">
                <a:latin typeface="Calibri Light" panose="020F0302020204030204" pitchFamily="34" charset="0"/>
              </a:rPr>
              <a:t> Cetin, Emily Falconer, Celia Jenkins, David Khabaz, Ben Pitcher, Naomi </a:t>
            </a:r>
            <a:r>
              <a:rPr lang="en-GB" sz="2800" dirty="0" err="1">
                <a:latin typeface="Calibri Light" panose="020F0302020204030204" pitchFamily="34" charset="0"/>
              </a:rPr>
              <a:t>Rudoe</a:t>
            </a:r>
            <a:r>
              <a:rPr lang="en-GB" sz="2800" dirty="0">
                <a:latin typeface="Calibri Light" panose="020F0302020204030204" pitchFamily="34" charset="0"/>
              </a:rPr>
              <a:t>, Hilde </a:t>
            </a:r>
            <a:r>
              <a:rPr lang="en-GB" sz="2800" dirty="0" err="1">
                <a:latin typeface="Calibri Light" panose="020F0302020204030204" pitchFamily="34" charset="0"/>
              </a:rPr>
              <a:t>Stephansen</a:t>
            </a:r>
            <a:r>
              <a:rPr lang="en-GB" sz="2800" dirty="0">
                <a:latin typeface="Calibri Light" panose="020F0302020204030204" pitchFamily="34" charset="0"/>
              </a:rPr>
              <a:t> &amp; Francis Ray White </a:t>
            </a:r>
            <a:endParaRPr lang="en-GB" sz="2800" b="1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Team award for innovative </a:t>
            </a:r>
            <a:r>
              <a:rPr lang="en-GB" sz="2800" dirty="0" smtClean="0">
                <a:latin typeface="Calibri Light" panose="020F0302020204030204" pitchFamily="34" charset="0"/>
              </a:rPr>
              <a:t>curriculum</a:t>
            </a:r>
          </a:p>
          <a:p>
            <a:pPr marL="0" indent="0" algn="ctr">
              <a:buNone/>
            </a:pPr>
            <a:r>
              <a:rPr lang="en-GB" sz="2800" dirty="0" smtClean="0">
                <a:latin typeface="Calibri Light" panose="020F0302020204030204" pitchFamily="34" charset="0"/>
              </a:rPr>
              <a:t>The </a:t>
            </a:r>
            <a:r>
              <a:rPr lang="en-GB" sz="2800" dirty="0">
                <a:latin typeface="Calibri Light" panose="020F0302020204030204" pitchFamily="34" charset="0"/>
              </a:rPr>
              <a:t>Sociology course </a:t>
            </a:r>
            <a:r>
              <a:rPr lang="en-GB" sz="2800" dirty="0" err="1" smtClean="0">
                <a:latin typeface="Calibri Light" panose="020F0302020204030204" pitchFamily="34" charset="0"/>
              </a:rPr>
              <a:t>team,SSH</a:t>
            </a:r>
            <a:r>
              <a:rPr lang="en-GB" sz="2800" dirty="0">
                <a:latin typeface="Calibri Light" panose="020F0302020204030204" pitchFamily="34" charset="0"/>
              </a:rPr>
              <a:t>.</a:t>
            </a: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168622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990600"/>
            <a:ext cx="7197725" cy="1039812"/>
          </a:xfrm>
        </p:spPr>
        <p:txBody>
          <a:bodyPr anchor="ctr" anchorCtr="1"/>
          <a:lstStyle/>
          <a:p>
            <a:pPr algn="ctr"/>
            <a:r>
              <a:rPr lang="en-GB" sz="4400" dirty="0" smtClean="0">
                <a:latin typeface="Calibri Light" panose="020F0302020204030204" pitchFamily="34" charset="0"/>
              </a:rPr>
              <a:t>Westminster</a:t>
            </a:r>
            <a:br>
              <a:rPr lang="en-GB" sz="4400" dirty="0" smtClean="0">
                <a:latin typeface="Calibri Light" panose="020F0302020204030204" pitchFamily="34" charset="0"/>
              </a:rPr>
            </a:br>
            <a:r>
              <a:rPr lang="en-GB" sz="4400" dirty="0">
                <a:latin typeface="Calibri Light" panose="020F0302020204030204" pitchFamily="34" charset="0"/>
              </a:rPr>
              <a:t/>
            </a:r>
            <a:br>
              <a:rPr lang="en-GB" sz="4400" dirty="0">
                <a:latin typeface="Calibri Light" panose="020F0302020204030204" pitchFamily="34" charset="0"/>
              </a:rPr>
            </a:br>
            <a:r>
              <a:rPr lang="en-GB" sz="4400" dirty="0" smtClean="0">
                <a:latin typeface="Calibri Light" panose="020F0302020204030204" pitchFamily="34" charset="0"/>
              </a:rPr>
              <a:t> </a:t>
            </a:r>
            <a:r>
              <a:rPr lang="en-GB" sz="4400" dirty="0">
                <a:latin typeface="Calibri Light" panose="020F0302020204030204" pitchFamily="34" charset="0"/>
              </a:rPr>
              <a:t>Teaching </a:t>
            </a:r>
            <a:r>
              <a:rPr lang="en-GB" sz="4400" dirty="0" smtClean="0">
                <a:latin typeface="Calibri Light" panose="020F0302020204030204" pitchFamily="34" charset="0"/>
              </a:rPr>
              <a:t>Excellence Awards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2209800"/>
            <a:ext cx="7197725" cy="3754437"/>
          </a:xfrm>
        </p:spPr>
        <p:txBody>
          <a:bodyPr anchor="t" anchorCtr="1"/>
          <a:lstStyle/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Kevin Lawley, Jemma Perrin &amp; Charles </a:t>
            </a:r>
            <a:r>
              <a:rPr lang="en-GB" sz="2800" dirty="0" err="1">
                <a:latin typeface="Calibri Light" panose="020F0302020204030204" pitchFamily="34" charset="0"/>
              </a:rPr>
              <a:t>Glancey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Team </a:t>
            </a:r>
            <a:r>
              <a:rPr lang="en-GB" sz="2800" dirty="0" smtClean="0">
                <a:latin typeface="Calibri Light" panose="020F0302020204030204" pitchFamily="34" charset="0"/>
              </a:rPr>
              <a:t>Award </a:t>
            </a:r>
            <a:r>
              <a:rPr lang="en-GB" sz="2800" dirty="0">
                <a:latin typeface="Calibri Light" panose="020F0302020204030204" pitchFamily="34" charset="0"/>
              </a:rPr>
              <a:t>for creative approaches to developing talent though IT </a:t>
            </a:r>
            <a:r>
              <a:rPr lang="en-GB" sz="2800" dirty="0" smtClean="0">
                <a:latin typeface="Calibri Light" panose="020F0302020204030204" pitchFamily="34" charset="0"/>
              </a:rPr>
              <a:t>training.  </a:t>
            </a:r>
          </a:p>
          <a:p>
            <a:pPr marL="0" indent="0" algn="ctr">
              <a:buNone/>
            </a:pPr>
            <a:r>
              <a:rPr lang="en-GB" sz="2800" dirty="0" smtClean="0">
                <a:latin typeface="Calibri Light" panose="020F0302020204030204" pitchFamily="34" charset="0"/>
              </a:rPr>
              <a:t>IT </a:t>
            </a:r>
            <a:r>
              <a:rPr lang="en-GB" sz="2800" dirty="0">
                <a:latin typeface="Calibri Light" panose="020F0302020204030204" pitchFamily="34" charset="0"/>
              </a:rPr>
              <a:t>Training Team, Student Affairs</a:t>
            </a: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107744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916" y="1295673"/>
            <a:ext cx="7197725" cy="658812"/>
          </a:xfrm>
        </p:spPr>
        <p:txBody>
          <a:bodyPr anchor="ctr" anchorCtr="1"/>
          <a:lstStyle/>
          <a:p>
            <a:pPr algn="ctr"/>
            <a:r>
              <a:rPr lang="en-GB" sz="4400" dirty="0" smtClean="0">
                <a:latin typeface="Calibri Light" panose="020F0302020204030204" pitchFamily="34" charset="0"/>
              </a:rPr>
              <a:t>Westminster</a:t>
            </a:r>
            <a:br>
              <a:rPr lang="en-GB" sz="4400" dirty="0" smtClean="0">
                <a:latin typeface="Calibri Light" panose="020F0302020204030204" pitchFamily="34" charset="0"/>
              </a:rPr>
            </a:br>
            <a:r>
              <a:rPr lang="en-GB" sz="4400" dirty="0" smtClean="0">
                <a:latin typeface="Calibri Light" panose="020F0302020204030204" pitchFamily="34" charset="0"/>
              </a:rPr>
              <a:t/>
            </a:r>
            <a:br>
              <a:rPr lang="en-GB" sz="4400" dirty="0" smtClean="0">
                <a:latin typeface="Calibri Light" panose="020F0302020204030204" pitchFamily="34" charset="0"/>
              </a:rPr>
            </a:br>
            <a:r>
              <a:rPr lang="en-GB" sz="4400" dirty="0" smtClean="0">
                <a:latin typeface="Calibri Light" panose="020F0302020204030204" pitchFamily="34" charset="0"/>
              </a:rPr>
              <a:t> </a:t>
            </a:r>
            <a:r>
              <a:rPr lang="en-GB" sz="4400" dirty="0">
                <a:latin typeface="Calibri Light" panose="020F0302020204030204" pitchFamily="34" charset="0"/>
              </a:rPr>
              <a:t>Teaching </a:t>
            </a:r>
            <a:r>
              <a:rPr lang="en-GB" sz="4400" dirty="0" smtClean="0">
                <a:latin typeface="Calibri Light" panose="020F0302020204030204" pitchFamily="34" charset="0"/>
              </a:rPr>
              <a:t>Excellence Awards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2209800"/>
            <a:ext cx="7197725" cy="3754437"/>
          </a:xfrm>
        </p:spPr>
        <p:txBody>
          <a:bodyPr anchor="t" anchorCtr="1"/>
          <a:lstStyle/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Alexander Bolotov, </a:t>
            </a:r>
            <a:r>
              <a:rPr lang="en-GB" sz="2800" dirty="0" err="1">
                <a:latin typeface="Calibri Light" panose="020F0302020204030204" pitchFamily="34" charset="0"/>
              </a:rPr>
              <a:t>Anastassia</a:t>
            </a:r>
            <a:r>
              <a:rPr lang="en-GB" sz="2800" dirty="0">
                <a:latin typeface="Calibri Light" panose="020F0302020204030204" pitchFamily="34" charset="0"/>
              </a:rPr>
              <a:t> </a:t>
            </a:r>
            <a:r>
              <a:rPr lang="en-GB" sz="2800" dirty="0" err="1">
                <a:latin typeface="Calibri Light" panose="020F0302020204030204" pitchFamily="34" charset="0"/>
              </a:rPr>
              <a:t>Angelopoulou</a:t>
            </a:r>
            <a:r>
              <a:rPr lang="en-GB" sz="2800" dirty="0">
                <a:latin typeface="Calibri Light" panose="020F0302020204030204" pitchFamily="34" charset="0"/>
              </a:rPr>
              <a:t>, </a:t>
            </a:r>
            <a:endParaRPr lang="en-GB" sz="2800" dirty="0" smtClean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 smtClean="0">
                <a:latin typeface="Calibri Light" panose="020F0302020204030204" pitchFamily="34" charset="0"/>
              </a:rPr>
              <a:t>Phil </a:t>
            </a:r>
            <a:r>
              <a:rPr lang="en-GB" sz="2800" dirty="0" err="1">
                <a:latin typeface="Calibri Light" panose="020F0302020204030204" pitchFamily="34" charset="0"/>
              </a:rPr>
              <a:t>Trwoga</a:t>
            </a:r>
            <a:r>
              <a:rPr lang="en-GB" sz="2800" dirty="0">
                <a:latin typeface="Calibri Light" panose="020F0302020204030204" pitchFamily="34" charset="0"/>
              </a:rPr>
              <a:t> &amp; Mark Baldwin</a:t>
            </a: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Team award for innovative approaches to Mathematics </a:t>
            </a:r>
            <a:r>
              <a:rPr lang="en-GB" sz="2800" dirty="0" smtClean="0">
                <a:latin typeface="Calibri Light" panose="020F0302020204030204" pitchFamily="34" charset="0"/>
              </a:rPr>
              <a:t>provision, FST</a:t>
            </a:r>
            <a:r>
              <a:rPr lang="en-GB" sz="2800" dirty="0">
                <a:latin typeface="Calibri Light" panose="020F0302020204030204" pitchFamily="34" charset="0"/>
              </a:rPr>
              <a:t>.</a:t>
            </a: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2800" dirty="0">
              <a:latin typeface="Calibri Light" panose="020F03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20998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368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HEA Principal </a:t>
            </a:r>
            <a:r>
              <a:rPr lang="en-GB" sz="4400" dirty="0" smtClean="0">
                <a:latin typeface="Calibri Light" panose="020F0302020204030204" pitchFamily="34" charset="0"/>
              </a:rPr>
              <a:t>Fellowship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8952" y="2133600"/>
            <a:ext cx="7851648" cy="4038600"/>
          </a:xfrm>
        </p:spPr>
        <p:txBody>
          <a:bodyPr anchor="t" anchorCtr="1"/>
          <a:lstStyle/>
          <a:p>
            <a:pPr marL="0" indent="0" algn="ctr">
              <a:buNone/>
            </a:pP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Gunter Saunders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Kathryn Waddington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128359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5674" y="990600"/>
            <a:ext cx="7197725" cy="658812"/>
          </a:xfrm>
        </p:spPr>
        <p:txBody>
          <a:bodyPr/>
          <a:lstStyle/>
          <a:p>
            <a:pPr algn="ctr"/>
            <a:r>
              <a:rPr lang="en-GB" sz="4400" dirty="0" smtClean="0">
                <a:latin typeface="Calibri Light" panose="020F0302020204030204" pitchFamily="34" charset="0"/>
              </a:rPr>
              <a:t/>
            </a:r>
            <a:br>
              <a:rPr lang="en-GB" sz="4400" dirty="0" smtClean="0">
                <a:latin typeface="Calibri Light" panose="020F0302020204030204" pitchFamily="34" charset="0"/>
              </a:rPr>
            </a:br>
            <a:r>
              <a:rPr lang="en-GB" sz="4400" dirty="0" smtClean="0">
                <a:latin typeface="Calibri Light" panose="020F0302020204030204" pitchFamily="34" charset="0"/>
              </a:rPr>
              <a:t>The Professional Recognition</a:t>
            </a:r>
            <a:br>
              <a:rPr lang="en-GB" sz="4400" dirty="0" smtClean="0">
                <a:latin typeface="Calibri Light" panose="020F0302020204030204" pitchFamily="34" charset="0"/>
              </a:rPr>
            </a:br>
            <a:r>
              <a:rPr lang="en-GB" sz="4400" dirty="0" smtClean="0">
                <a:latin typeface="Calibri Light" panose="020F0302020204030204" pitchFamily="34" charset="0"/>
              </a:rPr>
              <a:t/>
            </a:r>
            <a:br>
              <a:rPr lang="en-GB" sz="4400" dirty="0" smtClean="0">
                <a:latin typeface="Calibri Light" panose="020F0302020204030204" pitchFamily="34" charset="0"/>
              </a:rPr>
            </a:br>
            <a:r>
              <a:rPr lang="en-GB" sz="4400" dirty="0" smtClean="0">
                <a:latin typeface="Calibri Light" panose="020F0302020204030204" pitchFamily="34" charset="0"/>
              </a:rPr>
              <a:t> and Enhancement Scheme for </a:t>
            </a:r>
            <a:br>
              <a:rPr lang="en-GB" sz="4400" dirty="0" smtClean="0">
                <a:latin typeface="Calibri Light" panose="020F0302020204030204" pitchFamily="34" charset="0"/>
              </a:rPr>
            </a:br>
            <a:r>
              <a:rPr lang="en-GB" sz="4400" dirty="0" smtClean="0">
                <a:latin typeface="Calibri Light" panose="020F0302020204030204" pitchFamily="34" charset="0"/>
              </a:rPr>
              <a:t/>
            </a:r>
            <a:br>
              <a:rPr lang="en-GB" sz="4400" dirty="0" smtClean="0">
                <a:latin typeface="Calibri Light" panose="020F0302020204030204" pitchFamily="34" charset="0"/>
              </a:rPr>
            </a:br>
            <a:r>
              <a:rPr lang="en-GB" sz="4400" dirty="0" smtClean="0">
                <a:latin typeface="Calibri Light" panose="020F0302020204030204" pitchFamily="34" charset="0"/>
              </a:rPr>
              <a:t>Teaching (</a:t>
            </a:r>
            <a:r>
              <a:rPr lang="en-GB" sz="4400" dirty="0" err="1" smtClean="0">
                <a:latin typeface="Calibri Light" panose="020F0302020204030204" pitchFamily="34" charset="0"/>
              </a:rPr>
              <a:t>PRESTige</a:t>
            </a:r>
            <a:r>
              <a:rPr lang="en-GB" sz="4400" dirty="0" smtClean="0">
                <a:latin typeface="Calibri Light" panose="020F0302020204030204" pitchFamily="34" charset="0"/>
              </a:rPr>
              <a:t>)</a:t>
            </a:r>
            <a:br>
              <a:rPr lang="en-GB" sz="4400" dirty="0" smtClean="0">
                <a:latin typeface="Calibri Light" panose="020F0302020204030204" pitchFamily="34" charset="0"/>
              </a:rPr>
            </a:b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2971800"/>
            <a:ext cx="7197725" cy="3352800"/>
          </a:xfrm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7708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371600"/>
            <a:ext cx="8382000" cy="658368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HEA National Teaching Fellowship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8952" y="2133600"/>
            <a:ext cx="7851648" cy="4038600"/>
          </a:xfrm>
        </p:spPr>
        <p:txBody>
          <a:bodyPr anchor="t" anchorCtr="1"/>
          <a:lstStyle/>
          <a:p>
            <a:pPr marL="0" indent="0" algn="ctr">
              <a:buNone/>
            </a:pP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Frands Pedersen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Jennifer Fraser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296056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100000">
              <a:srgbClr val="6A1A4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875" y="228600"/>
            <a:ext cx="7197725" cy="1449932"/>
          </a:xfrm>
        </p:spPr>
        <p:txBody>
          <a:bodyPr anchor="ctr" anchorCtr="1"/>
          <a:lstStyle/>
          <a:p>
            <a:pPr algn="ctr"/>
            <a:r>
              <a:rPr lang="en-GB" sz="4400" dirty="0" err="1" smtClean="0">
                <a:latin typeface="Calibri Light" panose="020F0302020204030204" pitchFamily="34" charset="0"/>
              </a:rPr>
              <a:t>PRESTige</a:t>
            </a:r>
            <a:r>
              <a:rPr lang="en-GB" sz="4400" dirty="0" smtClean="0">
                <a:latin typeface="Calibri Light" panose="020F0302020204030204" pitchFamily="34" charset="0"/>
              </a:rPr>
              <a:t> Advisers 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371600"/>
            <a:ext cx="3712464" cy="441832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sz="2400" dirty="0" err="1" smtClean="0">
                <a:latin typeface="Calibri Light" panose="020F0302020204030204" pitchFamily="34" charset="0"/>
              </a:rPr>
              <a:t>Efthimia</a:t>
            </a:r>
            <a:r>
              <a:rPr lang="en-GB" sz="2400" dirty="0" smtClean="0">
                <a:latin typeface="Calibri Light" panose="020F0302020204030204" pitchFamily="34" charset="0"/>
              </a:rPr>
              <a:t> </a:t>
            </a:r>
            <a:r>
              <a:rPr lang="en-GB" sz="2400" dirty="0" err="1" smtClean="0">
                <a:latin typeface="Calibri Light" panose="020F0302020204030204" pitchFamily="34" charset="0"/>
              </a:rPr>
              <a:t>Bilissi</a:t>
            </a:r>
            <a:endParaRPr lang="en-GB" sz="2400" dirty="0" smtClean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400" dirty="0" smtClean="0">
                <a:latin typeface="Calibri Light" panose="020F0302020204030204" pitchFamily="34" charset="0"/>
              </a:rPr>
              <a:t>Jennifer Bright</a:t>
            </a:r>
          </a:p>
          <a:p>
            <a:pPr marL="0" indent="0" algn="ctr">
              <a:buNone/>
            </a:pPr>
            <a:r>
              <a:rPr lang="en-GB" sz="2400" dirty="0" smtClean="0">
                <a:latin typeface="Calibri Light" panose="020F0302020204030204" pitchFamily="34" charset="0"/>
              </a:rPr>
              <a:t>Tony Burke</a:t>
            </a:r>
            <a:endParaRPr lang="en-GB" sz="24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400" dirty="0">
                <a:latin typeface="Calibri Light" panose="020F0302020204030204" pitchFamily="34" charset="0"/>
              </a:rPr>
              <a:t>Jane </a:t>
            </a:r>
            <a:r>
              <a:rPr lang="en-GB" sz="2400" dirty="0" smtClean="0">
                <a:latin typeface="Calibri Light" panose="020F0302020204030204" pitchFamily="34" charset="0"/>
              </a:rPr>
              <a:t>Chang</a:t>
            </a:r>
          </a:p>
          <a:p>
            <a:pPr marL="0" indent="0" algn="ctr">
              <a:buNone/>
            </a:pPr>
            <a:r>
              <a:rPr lang="en-GB" sz="2400" dirty="0">
                <a:latin typeface="Calibri Light" panose="020F0302020204030204" pitchFamily="34" charset="0"/>
              </a:rPr>
              <a:t>Maria	 </a:t>
            </a:r>
            <a:r>
              <a:rPr lang="en-GB" sz="2400" dirty="0" err="1">
                <a:latin typeface="Calibri Light" panose="020F0302020204030204" pitchFamily="34" charset="0"/>
              </a:rPr>
              <a:t>Chondrogianni</a:t>
            </a:r>
            <a:endParaRPr lang="en-GB" sz="24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400" dirty="0" smtClean="0">
                <a:latin typeface="Calibri Light" panose="020F0302020204030204" pitchFamily="34" charset="0"/>
              </a:rPr>
              <a:t>Sibyl </a:t>
            </a:r>
            <a:r>
              <a:rPr lang="en-GB" sz="2400" dirty="0">
                <a:latin typeface="Calibri Light" panose="020F0302020204030204" pitchFamily="34" charset="0"/>
              </a:rPr>
              <a:t>Coldham</a:t>
            </a:r>
          </a:p>
          <a:p>
            <a:pPr marL="0" indent="0" algn="ctr">
              <a:buNone/>
            </a:pPr>
            <a:r>
              <a:rPr lang="en-GB" sz="2400" dirty="0">
                <a:latin typeface="Calibri Light" panose="020F0302020204030204" pitchFamily="34" charset="0"/>
              </a:rPr>
              <a:t>Steven </a:t>
            </a:r>
            <a:r>
              <a:rPr lang="en-GB" sz="2400" dirty="0" smtClean="0">
                <a:latin typeface="Calibri Light" panose="020F0302020204030204" pitchFamily="34" charset="0"/>
              </a:rPr>
              <a:t>Cranfield</a:t>
            </a:r>
          </a:p>
          <a:p>
            <a:pPr marL="0" indent="0" algn="ctr">
              <a:buNone/>
            </a:pPr>
            <a:r>
              <a:rPr lang="en-GB" sz="2400" dirty="0" smtClean="0">
                <a:latin typeface="Calibri Light" panose="020F0302020204030204" pitchFamily="34" charset="0"/>
              </a:rPr>
              <a:t>Paul Curley </a:t>
            </a:r>
            <a:endParaRPr lang="en-GB" sz="24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400" dirty="0">
                <a:latin typeface="Calibri Light" panose="020F0302020204030204" pitchFamily="34" charset="0"/>
              </a:rPr>
              <a:t>Rebecca </a:t>
            </a:r>
            <a:r>
              <a:rPr lang="en-GB" sz="2400" dirty="0" err="1" smtClean="0">
                <a:latin typeface="Calibri Light" panose="020F0302020204030204" pitchFamily="34" charset="0"/>
              </a:rPr>
              <a:t>Eliahoo</a:t>
            </a:r>
            <a:endParaRPr lang="en-GB" sz="2400" dirty="0" smtClean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400" dirty="0" smtClean="0">
                <a:latin typeface="Calibri Light" panose="020F0302020204030204" pitchFamily="34" charset="0"/>
              </a:rPr>
              <a:t>Anna </a:t>
            </a:r>
            <a:r>
              <a:rPr lang="en-GB" sz="2400" dirty="0" err="1" smtClean="0">
                <a:latin typeface="Calibri Light" panose="020F0302020204030204" pitchFamily="34" charset="0"/>
              </a:rPr>
              <a:t>Hawarth</a:t>
            </a:r>
            <a:endParaRPr lang="en-GB" sz="2400" dirty="0" smtClean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400" dirty="0" smtClean="0">
                <a:latin typeface="Calibri Light" panose="020F0302020204030204" pitchFamily="34" charset="0"/>
              </a:rPr>
              <a:t>Patrick </a:t>
            </a:r>
            <a:r>
              <a:rPr lang="en-GB" sz="2400" dirty="0" err="1" smtClean="0">
                <a:latin typeface="Calibri Light" panose="020F0302020204030204" pitchFamily="34" charset="0"/>
              </a:rPr>
              <a:t>Kimmett</a:t>
            </a:r>
            <a:endParaRPr lang="en-GB" sz="2400" dirty="0" smtClean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400" dirty="0" smtClean="0">
                <a:latin typeface="Calibri Light" panose="020F0302020204030204" pitchFamily="34" charset="0"/>
              </a:rPr>
              <a:t> </a:t>
            </a:r>
            <a:endParaRPr lang="en-GB" sz="24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sz="2400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30737" y="1371600"/>
            <a:ext cx="3712464" cy="441832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sz="2400" dirty="0">
                <a:latin typeface="Calibri Light" panose="020F0302020204030204" pitchFamily="34" charset="0"/>
              </a:rPr>
              <a:t>Rachel Lander</a:t>
            </a:r>
          </a:p>
          <a:p>
            <a:pPr marL="0" indent="0" algn="ctr">
              <a:buNone/>
            </a:pPr>
            <a:r>
              <a:rPr lang="en-GB" sz="2400" dirty="0" smtClean="0">
                <a:latin typeface="Calibri Light" panose="020F0302020204030204" pitchFamily="34" charset="0"/>
              </a:rPr>
              <a:t>Matthew </a:t>
            </a:r>
            <a:r>
              <a:rPr lang="en-GB" sz="2400" dirty="0" err="1" smtClean="0">
                <a:latin typeface="Calibri Light" panose="020F0302020204030204" pitchFamily="34" charset="0"/>
              </a:rPr>
              <a:t>Linfoot</a:t>
            </a:r>
            <a:endParaRPr lang="en-GB" sz="24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400" dirty="0">
                <a:latin typeface="Calibri Light" panose="020F0302020204030204" pitchFamily="34" charset="0"/>
              </a:rPr>
              <a:t>Jackie </a:t>
            </a:r>
            <a:r>
              <a:rPr lang="en-GB" sz="2400" dirty="0" smtClean="0">
                <a:latin typeface="Calibri Light" panose="020F0302020204030204" pitchFamily="34" charset="0"/>
              </a:rPr>
              <a:t>Lynch</a:t>
            </a:r>
          </a:p>
          <a:p>
            <a:pPr marL="0" indent="0" algn="ctr">
              <a:buNone/>
            </a:pPr>
            <a:r>
              <a:rPr lang="en-GB" sz="2400" dirty="0">
                <a:latin typeface="Calibri Light" panose="020F0302020204030204" pitchFamily="34" charset="0"/>
              </a:rPr>
              <a:t>Fiona </a:t>
            </a:r>
            <a:r>
              <a:rPr lang="en-GB" sz="2400" dirty="0" smtClean="0">
                <a:latin typeface="Calibri Light" panose="020F0302020204030204" pitchFamily="34" charset="0"/>
              </a:rPr>
              <a:t>O’Brien</a:t>
            </a:r>
          </a:p>
          <a:p>
            <a:pPr marL="0" indent="0" algn="ctr">
              <a:buNone/>
            </a:pPr>
            <a:r>
              <a:rPr lang="en-GB" sz="2400" dirty="0" smtClean="0">
                <a:latin typeface="Calibri Light" panose="020F0302020204030204" pitchFamily="34" charset="0"/>
              </a:rPr>
              <a:t>Federica </a:t>
            </a:r>
            <a:r>
              <a:rPr lang="en-GB" sz="2400" dirty="0" err="1" smtClean="0">
                <a:latin typeface="Calibri Light" panose="020F0302020204030204" pitchFamily="34" charset="0"/>
              </a:rPr>
              <a:t>Oradini</a:t>
            </a:r>
            <a:endParaRPr lang="en-GB" sz="2400" dirty="0" smtClean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400" dirty="0" smtClean="0">
                <a:latin typeface="Calibri Light" panose="020F0302020204030204" pitchFamily="34" charset="0"/>
              </a:rPr>
              <a:t>Richard Paterson</a:t>
            </a:r>
            <a:endParaRPr lang="en-GB" sz="24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400" dirty="0" smtClean="0">
                <a:latin typeface="Calibri Light" panose="020F0302020204030204" pitchFamily="34" charset="0"/>
              </a:rPr>
              <a:t>Ali </a:t>
            </a:r>
            <a:r>
              <a:rPr lang="en-GB" sz="2400" dirty="0">
                <a:latin typeface="Calibri Light" panose="020F0302020204030204" pitchFamily="34" charset="0"/>
              </a:rPr>
              <a:t>Press </a:t>
            </a:r>
            <a:endParaRPr lang="en-GB" sz="2400" dirty="0" smtClean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400" dirty="0" smtClean="0">
                <a:latin typeface="Calibri Light" panose="020F0302020204030204" pitchFamily="34" charset="0"/>
              </a:rPr>
              <a:t>Lara </a:t>
            </a:r>
            <a:r>
              <a:rPr lang="en-GB" sz="2400" dirty="0" err="1" smtClean="0">
                <a:latin typeface="Calibri Light" panose="020F0302020204030204" pitchFamily="34" charset="0"/>
              </a:rPr>
              <a:t>Rettondini</a:t>
            </a:r>
            <a:endParaRPr lang="en-GB" sz="24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400" dirty="0">
                <a:latin typeface="Calibri Light" panose="020F0302020204030204" pitchFamily="34" charset="0"/>
              </a:rPr>
              <a:t>Ruth </a:t>
            </a:r>
            <a:r>
              <a:rPr lang="en-GB" sz="2400" dirty="0" smtClean="0">
                <a:latin typeface="Calibri Light" panose="020F0302020204030204" pitchFamily="34" charset="0"/>
              </a:rPr>
              <a:t>Sacks</a:t>
            </a:r>
          </a:p>
          <a:p>
            <a:pPr marL="0" indent="0" algn="ctr">
              <a:buNone/>
            </a:pPr>
            <a:r>
              <a:rPr lang="en-GB" sz="2400" dirty="0" smtClean="0">
                <a:latin typeface="Calibri Light" panose="020F0302020204030204" pitchFamily="34" charset="0"/>
              </a:rPr>
              <a:t>Jane </a:t>
            </a:r>
            <a:r>
              <a:rPr lang="en-GB" sz="2400" dirty="0" err="1" smtClean="0">
                <a:latin typeface="Calibri Light" panose="020F0302020204030204" pitchFamily="34" charset="0"/>
              </a:rPr>
              <a:t>Stonestreet</a:t>
            </a:r>
            <a:endParaRPr lang="en-GB" sz="2400" dirty="0" smtClean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400" dirty="0" err="1">
                <a:latin typeface="Calibri Light" panose="020F0302020204030204" pitchFamily="34" charset="0"/>
              </a:rPr>
              <a:t>Anush</a:t>
            </a:r>
            <a:r>
              <a:rPr lang="en-GB" sz="2400" dirty="0">
                <a:latin typeface="Calibri Light" panose="020F0302020204030204" pitchFamily="34" charset="0"/>
              </a:rPr>
              <a:t> </a:t>
            </a:r>
            <a:r>
              <a:rPr lang="en-GB" sz="2400" dirty="0" err="1">
                <a:latin typeface="Calibri Light" panose="020F0302020204030204" pitchFamily="34" charset="0"/>
              </a:rPr>
              <a:t>Yardim</a:t>
            </a:r>
            <a:endParaRPr lang="en-GB" sz="24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dirty="0">
              <a:latin typeface="Calibri Light" panose="020F0302020204030204" pitchFamily="34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34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3" descr="118704_9578+Burn7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8" y="57406"/>
            <a:ext cx="9144000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1" descr="Leadingtheway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306388"/>
            <a:ext cx="2573337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7200" y="1920240"/>
            <a:ext cx="8229600" cy="65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Calibri Light" panose="020F0302020204030204" pitchFamily="34" charset="0"/>
              </a:rPr>
              <a:t>Inspiring Teaching : </a:t>
            </a:r>
            <a:r>
              <a:rPr lang="en-GB" sz="4000" dirty="0">
                <a:latin typeface="Calibri Light" panose="020F0302020204030204" pitchFamily="34" charset="0"/>
              </a:rPr>
              <a:t>Inspiring Learning</a:t>
            </a:r>
            <a:endParaRPr lang="en-GB" sz="4000" b="1" dirty="0">
              <a:latin typeface="Calibri Light" panose="020F0302020204030204" pitchFamily="34" charset="0"/>
            </a:endParaRPr>
          </a:p>
        </p:txBody>
      </p:sp>
      <p:pic>
        <p:nvPicPr>
          <p:cNvPr id="5" name="Picture 4" descr="C:\Users\Jon\AppData\Local\Microsoft\Windows\INetCache\IE\IP71FEHG\c177853_m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895600"/>
            <a:ext cx="2176177" cy="329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97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812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HEA Associate </a:t>
            </a:r>
            <a:r>
              <a:rPr lang="en-GB" sz="4400" dirty="0" smtClean="0">
                <a:latin typeface="Calibri Light" panose="020F0302020204030204" pitchFamily="34" charset="0"/>
              </a:rPr>
              <a:t>Fellowship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2209800"/>
            <a:ext cx="7197725" cy="3754437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sz="2800" dirty="0" err="1">
                <a:latin typeface="Calibri Light" panose="020F0302020204030204" pitchFamily="34" charset="0"/>
              </a:rPr>
              <a:t>Adem</a:t>
            </a:r>
            <a:r>
              <a:rPr lang="en-GB" sz="2800" dirty="0">
                <a:latin typeface="Calibri Light" panose="020F0302020204030204" pitchFamily="34" charset="0"/>
              </a:rPr>
              <a:t> </a:t>
            </a:r>
            <a:r>
              <a:rPr lang="en-GB" sz="2800" dirty="0" err="1">
                <a:latin typeface="Calibri Light" panose="020F0302020204030204" pitchFamily="34" charset="0"/>
              </a:rPr>
              <a:t>Coskun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Alina </a:t>
            </a:r>
            <a:r>
              <a:rPr lang="en-GB" sz="2800" dirty="0" err="1">
                <a:latin typeface="Calibri Light" panose="020F0302020204030204" pitchFamily="34" charset="0"/>
              </a:rPr>
              <a:t>Benyaminova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Anna McNally</a:t>
            </a: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Anthony </a:t>
            </a:r>
            <a:r>
              <a:rPr lang="en-GB" sz="2800" dirty="0" err="1">
                <a:latin typeface="Calibri Light" panose="020F0302020204030204" pitchFamily="34" charset="0"/>
              </a:rPr>
              <a:t>Crean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 err="1">
                <a:latin typeface="Calibri Light" panose="020F0302020204030204" pitchFamily="34" charset="0"/>
              </a:rPr>
              <a:t>Chahna</a:t>
            </a:r>
            <a:r>
              <a:rPr lang="en-GB" sz="2800" dirty="0">
                <a:latin typeface="Calibri Light" panose="020F0302020204030204" pitchFamily="34" charset="0"/>
              </a:rPr>
              <a:t> </a:t>
            </a:r>
            <a:r>
              <a:rPr lang="en-GB" sz="2800" dirty="0" err="1">
                <a:latin typeface="Calibri Light" panose="020F0302020204030204" pitchFamily="34" charset="0"/>
              </a:rPr>
              <a:t>Gonsalves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 err="1">
                <a:latin typeface="Calibri Light" panose="020F0302020204030204" pitchFamily="34" charset="0"/>
              </a:rPr>
              <a:t>Charusmita</a:t>
            </a:r>
            <a:r>
              <a:rPr lang="en-GB" sz="2800" dirty="0">
                <a:latin typeface="Calibri Light" panose="020F0302020204030204" pitchFamily="34" charset="0"/>
              </a:rPr>
              <a:t> </a:t>
            </a:r>
            <a:r>
              <a:rPr lang="en-GB" sz="2800" dirty="0" err="1">
                <a:latin typeface="Calibri Light" panose="020F0302020204030204" pitchFamily="34" charset="0"/>
              </a:rPr>
              <a:t>Charusmita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Christy Thomas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79783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812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HEA Associate </a:t>
            </a:r>
            <a:r>
              <a:rPr lang="en-GB" sz="4400" dirty="0" smtClean="0">
                <a:latin typeface="Calibri Light" panose="020F0302020204030204" pitchFamily="34" charset="0"/>
              </a:rPr>
              <a:t>Fellowship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2209800"/>
            <a:ext cx="7197725" cy="3754437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David </a:t>
            </a:r>
            <a:r>
              <a:rPr lang="en-GB" sz="2800" dirty="0" smtClean="0">
                <a:latin typeface="Calibri Light" panose="020F0302020204030204" pitchFamily="34" charset="0"/>
              </a:rPr>
              <a:t>Barron</a:t>
            </a: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Doug Specht</a:t>
            </a:r>
          </a:p>
          <a:p>
            <a:pPr marL="0" indent="0" algn="ctr">
              <a:buNone/>
            </a:pPr>
            <a:r>
              <a:rPr lang="en-GB" sz="2800" dirty="0" smtClean="0">
                <a:latin typeface="Calibri Light" panose="020F0302020204030204" pitchFamily="34" charset="0"/>
              </a:rPr>
              <a:t>Edward </a:t>
            </a:r>
            <a:r>
              <a:rPr lang="en-GB" sz="2800" dirty="0" err="1">
                <a:latin typeface="Calibri Light" panose="020F0302020204030204" pitchFamily="34" charset="0"/>
              </a:rPr>
              <a:t>Wickstead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Gillian Ackerman </a:t>
            </a:r>
          </a:p>
          <a:p>
            <a:pPr marL="0" indent="0" algn="ctr">
              <a:buNone/>
            </a:pPr>
            <a:r>
              <a:rPr lang="en-GB" sz="2800" dirty="0" err="1">
                <a:latin typeface="Calibri Light" panose="020F0302020204030204" pitchFamily="34" charset="0"/>
              </a:rPr>
              <a:t>Guangpie</a:t>
            </a:r>
            <a:r>
              <a:rPr lang="en-GB" sz="2800" dirty="0">
                <a:latin typeface="Calibri Light" panose="020F0302020204030204" pitchFamily="34" charset="0"/>
              </a:rPr>
              <a:t> Ran</a:t>
            </a: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Robin Law</a:t>
            </a: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Gustavo Ronald Espinoza Ramos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231335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812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HEA Associate </a:t>
            </a:r>
            <a:r>
              <a:rPr lang="en-GB" sz="4400" dirty="0" smtClean="0">
                <a:latin typeface="Calibri Light" panose="020F0302020204030204" pitchFamily="34" charset="0"/>
              </a:rPr>
              <a:t>Fellowship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2209800"/>
            <a:ext cx="7197725" cy="3754437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Hiba Hussein</a:t>
            </a: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Jennifer </a:t>
            </a:r>
            <a:r>
              <a:rPr lang="en-GB" sz="2800" dirty="0" err="1">
                <a:latin typeface="Calibri Light" panose="020F0302020204030204" pitchFamily="34" charset="0"/>
              </a:rPr>
              <a:t>Yellin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Joanna </a:t>
            </a:r>
            <a:r>
              <a:rPr lang="en-GB" sz="2800" dirty="0" err="1">
                <a:latin typeface="Calibri Light" panose="020F0302020204030204" pitchFamily="34" charset="0"/>
              </a:rPr>
              <a:t>Boehnert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 err="1">
                <a:latin typeface="Calibri Light" panose="020F0302020204030204" pitchFamily="34" charset="0"/>
              </a:rPr>
              <a:t>Jumaid</a:t>
            </a:r>
            <a:r>
              <a:rPr lang="en-GB" sz="2800" dirty="0">
                <a:latin typeface="Calibri Light" panose="020F0302020204030204" pitchFamily="34" charset="0"/>
              </a:rPr>
              <a:t> Arshad</a:t>
            </a: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Kate Squire</a:t>
            </a: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Margherita </a:t>
            </a:r>
            <a:r>
              <a:rPr lang="en-GB" sz="2800" dirty="0" err="1">
                <a:latin typeface="Calibri Light" panose="020F0302020204030204" pitchFamily="34" charset="0"/>
              </a:rPr>
              <a:t>Blandini</a:t>
            </a:r>
            <a:endParaRPr lang="en-GB" sz="2800" dirty="0">
              <a:latin typeface="Calibri Light" panose="020F03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151180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812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HEA Associate </a:t>
            </a:r>
            <a:r>
              <a:rPr lang="en-GB" sz="4400" dirty="0" smtClean="0">
                <a:latin typeface="Calibri Light" panose="020F0302020204030204" pitchFamily="34" charset="0"/>
              </a:rPr>
              <a:t>Fellowship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2209800"/>
            <a:ext cx="7197725" cy="3754437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Mark Leonard</a:t>
            </a:r>
          </a:p>
          <a:p>
            <a:pPr marL="0" indent="0" algn="ctr">
              <a:buNone/>
            </a:pPr>
            <a:r>
              <a:rPr lang="en-GB" sz="2800" dirty="0" err="1">
                <a:latin typeface="Calibri Light" panose="020F0302020204030204" pitchFamily="34" charset="0"/>
              </a:rPr>
              <a:t>Moustafa</a:t>
            </a:r>
            <a:r>
              <a:rPr lang="en-GB" sz="2800" dirty="0">
                <a:latin typeface="Calibri Light" panose="020F0302020204030204" pitchFamily="34" charset="0"/>
              </a:rPr>
              <a:t> Haj Youssef</a:t>
            </a: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Natasha </a:t>
            </a:r>
            <a:r>
              <a:rPr lang="en-GB" sz="2800" dirty="0" smtClean="0">
                <a:latin typeface="Calibri Light" panose="020F0302020204030204" pitchFamily="34" charset="0"/>
              </a:rPr>
              <a:t>Sheni </a:t>
            </a:r>
            <a:r>
              <a:rPr lang="en-GB" sz="2800" dirty="0" err="1">
                <a:latin typeface="Calibri Light" panose="020F0302020204030204" pitchFamily="34" charset="0"/>
              </a:rPr>
              <a:t>Edirippulige</a:t>
            </a:r>
            <a:r>
              <a:rPr lang="en-GB" sz="2800" dirty="0">
                <a:latin typeface="Calibri Light" panose="020F0302020204030204" pitchFamily="34" charset="0"/>
              </a:rPr>
              <a:t> Fernando</a:t>
            </a:r>
          </a:p>
          <a:p>
            <a:pPr marL="0" indent="0" algn="ctr">
              <a:buNone/>
            </a:pPr>
            <a:r>
              <a:rPr lang="en-GB" sz="2800" dirty="0" err="1">
                <a:latin typeface="Calibri Light" panose="020F0302020204030204" pitchFamily="34" charset="0"/>
              </a:rPr>
              <a:t>Noha</a:t>
            </a:r>
            <a:r>
              <a:rPr lang="en-GB" sz="2800" dirty="0">
                <a:latin typeface="Calibri Light" panose="020F0302020204030204" pitchFamily="34" charset="0"/>
              </a:rPr>
              <a:t> Al-Ahmadi</a:t>
            </a: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Pablo Morales</a:t>
            </a:r>
          </a:p>
          <a:p>
            <a:pPr marL="0" indent="0" algn="ctr">
              <a:buNone/>
            </a:pPr>
            <a:r>
              <a:rPr lang="en-GB" sz="2800" dirty="0" err="1">
                <a:latin typeface="Calibri Light" panose="020F0302020204030204" pitchFamily="34" charset="0"/>
              </a:rPr>
              <a:t>Parya</a:t>
            </a:r>
            <a:r>
              <a:rPr lang="en-GB" sz="2800" dirty="0">
                <a:latin typeface="Calibri Light" panose="020F0302020204030204" pitchFamily="34" charset="0"/>
              </a:rPr>
              <a:t> </a:t>
            </a:r>
            <a:r>
              <a:rPr lang="en-GB" sz="2800" dirty="0" err="1">
                <a:latin typeface="Calibri Light" panose="020F0302020204030204" pitchFamily="34" charset="0"/>
              </a:rPr>
              <a:t>Moshtasham</a:t>
            </a:r>
            <a:endParaRPr lang="en-GB" sz="2800" dirty="0">
              <a:latin typeface="Calibri Light" panose="020F03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80793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9A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812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HEA Associate </a:t>
            </a:r>
            <a:r>
              <a:rPr lang="en-GB" sz="4400" dirty="0" smtClean="0">
                <a:latin typeface="Calibri Light" panose="020F0302020204030204" pitchFamily="34" charset="0"/>
              </a:rPr>
              <a:t>Fellowship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675" y="2209800"/>
            <a:ext cx="7197725" cy="3754437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Pooja </a:t>
            </a:r>
            <a:r>
              <a:rPr lang="en-GB" sz="2800" dirty="0" err="1">
                <a:latin typeface="Calibri Light" panose="020F0302020204030204" pitchFamily="34" charset="0"/>
              </a:rPr>
              <a:t>Basnett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Roisin De Cogan</a:t>
            </a:r>
          </a:p>
          <a:p>
            <a:pPr marL="0" indent="0" algn="ctr">
              <a:buNone/>
            </a:pPr>
            <a:r>
              <a:rPr lang="en-GB" sz="2800" dirty="0">
                <a:latin typeface="Calibri Light" panose="020F0302020204030204" pitchFamily="34" charset="0"/>
              </a:rPr>
              <a:t>Sara Raimondi</a:t>
            </a:r>
          </a:p>
          <a:p>
            <a:pPr marL="0" indent="0" algn="ctr">
              <a:buNone/>
            </a:pPr>
            <a:r>
              <a:rPr lang="en-GB" sz="2800" dirty="0" err="1">
                <a:latin typeface="Calibri Light" panose="020F0302020204030204" pitchFamily="34" charset="0"/>
              </a:rPr>
              <a:t>Tayebeh</a:t>
            </a:r>
            <a:r>
              <a:rPr lang="en-GB" sz="2800" dirty="0">
                <a:latin typeface="Calibri Light" panose="020F0302020204030204" pitchFamily="34" charset="0"/>
              </a:rPr>
              <a:t> </a:t>
            </a:r>
            <a:r>
              <a:rPr lang="en-GB" sz="2800" dirty="0" err="1">
                <a:latin typeface="Calibri Light" panose="020F0302020204030204" pitchFamily="34" charset="0"/>
              </a:rPr>
              <a:t>Azimi</a:t>
            </a:r>
            <a:endParaRPr lang="en-GB" sz="2800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sz="2800" dirty="0" err="1">
                <a:latin typeface="Calibri Light" panose="020F0302020204030204" pitchFamily="34" charset="0"/>
              </a:rPr>
              <a:t>Treasa</a:t>
            </a:r>
            <a:r>
              <a:rPr lang="en-GB" sz="2800" dirty="0">
                <a:latin typeface="Calibri Light" panose="020F0302020204030204" pitchFamily="34" charset="0"/>
              </a:rPr>
              <a:t> </a:t>
            </a:r>
            <a:r>
              <a:rPr lang="en-GB" sz="2800" dirty="0" smtClean="0">
                <a:latin typeface="Calibri Light" panose="020F0302020204030204" pitchFamily="34" charset="0"/>
              </a:rPr>
              <a:t>O’Brien</a:t>
            </a:r>
            <a:endParaRPr lang="en-GB" sz="2800" dirty="0">
              <a:latin typeface="Calibri Light" panose="020F03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114301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368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HEA </a:t>
            </a:r>
            <a:r>
              <a:rPr lang="en-GB" sz="4400" dirty="0" smtClean="0">
                <a:latin typeface="Calibri Light" panose="020F0302020204030204" pitchFamily="34" charset="0"/>
              </a:rPr>
              <a:t>Fellowship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130552"/>
            <a:ext cx="4572000" cy="403860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Ali Sahin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Amanda Rodrigues </a:t>
            </a:r>
            <a:r>
              <a:rPr lang="en-GB" dirty="0" err="1">
                <a:latin typeface="Calibri Light" panose="020F0302020204030204" pitchFamily="34" charset="0"/>
              </a:rPr>
              <a:t>Amorim</a:t>
            </a:r>
            <a:r>
              <a:rPr lang="en-GB" dirty="0">
                <a:latin typeface="Calibri Light" panose="020F0302020204030204" pitchFamily="34" charset="0"/>
              </a:rPr>
              <a:t> Adegboye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Bradley Elliott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Bryan Bonaparte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Caterina </a:t>
            </a:r>
            <a:r>
              <a:rPr lang="en-GB" dirty="0" err="1">
                <a:latin typeface="Calibri Light" panose="020F0302020204030204" pitchFamily="34" charset="0"/>
              </a:rPr>
              <a:t>Nirta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David Khabaz</a:t>
            </a:r>
          </a:p>
          <a:p>
            <a:pPr marL="0" indent="0" algn="ctr">
              <a:buNone/>
            </a:pPr>
            <a:endParaRPr lang="en-GB" dirty="0">
              <a:latin typeface="Calibri Light" panose="020F0302020204030204" pitchFamily="34" charset="0"/>
            </a:endParaRP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2130552"/>
            <a:ext cx="3712464" cy="403860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Diane Astin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Donna </a:t>
            </a:r>
            <a:r>
              <a:rPr lang="en-GB" dirty="0" err="1">
                <a:latin typeface="Calibri Light" panose="020F0302020204030204" pitchFamily="34" charset="0"/>
              </a:rPr>
              <a:t>Jodhan</a:t>
            </a:r>
            <a:r>
              <a:rPr lang="en-GB" dirty="0">
                <a:latin typeface="Calibri Light" panose="020F0302020204030204" pitchFamily="34" charset="0"/>
              </a:rPr>
              <a:t>-Gall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Elaine Fisher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Eleni </a:t>
            </a:r>
            <a:r>
              <a:rPr lang="en-GB" dirty="0" err="1">
                <a:latin typeface="Calibri Light" panose="020F0302020204030204" pitchFamily="34" charset="0"/>
              </a:rPr>
              <a:t>Chatzivgeri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Eleni Frantziou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Elisabetta Brighi</a:t>
            </a:r>
          </a:p>
          <a:p>
            <a:pPr marL="0" indent="0" algn="ctr">
              <a:buNone/>
            </a:pPr>
            <a:r>
              <a:rPr lang="en-GB" dirty="0" err="1">
                <a:latin typeface="Calibri Light" panose="020F0302020204030204" pitchFamily="34" charset="0"/>
              </a:rPr>
              <a:t>Emanuela</a:t>
            </a:r>
            <a:r>
              <a:rPr lang="en-GB" dirty="0">
                <a:latin typeface="Calibri Light" panose="020F0302020204030204" pitchFamily="34" charset="0"/>
              </a:rPr>
              <a:t> </a:t>
            </a:r>
            <a:r>
              <a:rPr lang="en-GB" dirty="0" err="1">
                <a:latin typeface="Calibri Light" panose="020F0302020204030204" pitchFamily="34" charset="0"/>
              </a:rPr>
              <a:t>Volpi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372961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137" y="1371600"/>
            <a:ext cx="7197725" cy="658368"/>
          </a:xfrm>
        </p:spPr>
        <p:txBody>
          <a:bodyPr anchor="ctr" anchorCtr="1"/>
          <a:lstStyle/>
          <a:p>
            <a:pPr algn="ctr"/>
            <a:r>
              <a:rPr lang="en-GB" sz="4400" dirty="0">
                <a:latin typeface="Calibri Light" panose="020F0302020204030204" pitchFamily="34" charset="0"/>
              </a:rPr>
              <a:t>HEA </a:t>
            </a:r>
            <a:r>
              <a:rPr lang="en-GB" sz="4400" dirty="0" smtClean="0">
                <a:latin typeface="Calibri Light" panose="020F0302020204030204" pitchFamily="34" charset="0"/>
              </a:rPr>
              <a:t>Fellowship</a:t>
            </a:r>
            <a:endParaRPr lang="en-GB" sz="4400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133600"/>
            <a:ext cx="3716339" cy="403860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Emma Perkin</a:t>
            </a:r>
          </a:p>
          <a:p>
            <a:pPr marL="0" indent="0" algn="ctr">
              <a:buNone/>
            </a:pPr>
            <a:r>
              <a:rPr lang="en-GB" dirty="0" err="1">
                <a:latin typeface="Calibri Light" panose="020F0302020204030204" pitchFamily="34" charset="0"/>
              </a:rPr>
              <a:t>Enrica</a:t>
            </a:r>
            <a:r>
              <a:rPr lang="en-GB" dirty="0">
                <a:latin typeface="Calibri Light" panose="020F0302020204030204" pitchFamily="34" charset="0"/>
              </a:rPr>
              <a:t> </a:t>
            </a:r>
            <a:r>
              <a:rPr lang="en-GB" dirty="0" smtClean="0">
                <a:latin typeface="Calibri Light" panose="020F0302020204030204" pitchFamily="34" charset="0"/>
              </a:rPr>
              <a:t>Papa</a:t>
            </a:r>
          </a:p>
          <a:p>
            <a:pPr marL="0" indent="0" algn="ctr">
              <a:buNone/>
            </a:pPr>
            <a:r>
              <a:rPr lang="en-GB" dirty="0" smtClean="0">
                <a:latin typeface="Calibri Light" panose="020F0302020204030204" pitchFamily="34" charset="0"/>
              </a:rPr>
              <a:t>Epaminondas </a:t>
            </a:r>
            <a:r>
              <a:rPr lang="en-GB" dirty="0" err="1" smtClean="0">
                <a:latin typeface="Calibri Light" panose="020F0302020204030204" pitchFamily="34" charset="0"/>
              </a:rPr>
              <a:t>Kapetanios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Fiona Daniels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Guy Waddell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Hashem </a:t>
            </a:r>
            <a:r>
              <a:rPr lang="en-GB" dirty="0" err="1">
                <a:latin typeface="Calibri Light" panose="020F0302020204030204" pitchFamily="34" charset="0"/>
              </a:rPr>
              <a:t>Abou</a:t>
            </a:r>
            <a:r>
              <a:rPr lang="en-GB" dirty="0">
                <a:latin typeface="Calibri Light" panose="020F0302020204030204" pitchFamily="34" charset="0"/>
              </a:rPr>
              <a:t> </a:t>
            </a:r>
            <a:r>
              <a:rPr lang="en-GB" dirty="0" err="1">
                <a:latin typeface="Calibri Light" panose="020F0302020204030204" pitchFamily="34" charset="0"/>
              </a:rPr>
              <a:t>Wafia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 err="1">
                <a:latin typeface="Calibri Light" panose="020F0302020204030204" pitchFamily="34" charset="0"/>
              </a:rPr>
              <a:t>Hayet</a:t>
            </a:r>
            <a:r>
              <a:rPr lang="en-GB" dirty="0">
                <a:latin typeface="Calibri Light" panose="020F0302020204030204" pitchFamily="34" charset="0"/>
              </a:rPr>
              <a:t> </a:t>
            </a:r>
            <a:r>
              <a:rPr lang="en-GB" dirty="0" err="1">
                <a:latin typeface="Calibri Light" panose="020F0302020204030204" pitchFamily="34" charset="0"/>
              </a:rPr>
              <a:t>Bahri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dirty="0">
              <a:latin typeface="Calibri Light" panose="020F030202020403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2133600"/>
            <a:ext cx="3712464" cy="4038600"/>
          </a:xfrm>
        </p:spPr>
        <p:txBody>
          <a:bodyPr anchor="t" anchorCtr="1"/>
          <a:lstStyle/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Ian </a:t>
            </a:r>
            <a:r>
              <a:rPr lang="en-GB" dirty="0" err="1">
                <a:latin typeface="Calibri Light" panose="020F0302020204030204" pitchFamily="34" charset="0"/>
              </a:rPr>
              <a:t>Cannings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 smtClean="0">
                <a:latin typeface="Calibri Light" panose="020F0302020204030204" pitchFamily="34" charset="0"/>
              </a:rPr>
              <a:t>Jacqueline </a:t>
            </a:r>
            <a:r>
              <a:rPr lang="en-GB" dirty="0">
                <a:latin typeface="Calibri Light" panose="020F0302020204030204" pitchFamily="34" charset="0"/>
              </a:rPr>
              <a:t>Springer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Jonathan Schofield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Laura </a:t>
            </a:r>
            <a:r>
              <a:rPr lang="en-GB" dirty="0" err="1">
                <a:latin typeface="Calibri Light" panose="020F0302020204030204" pitchFamily="34" charset="0"/>
              </a:rPr>
              <a:t>Niada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Laurence Randall</a:t>
            </a: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Louise Thomas</a:t>
            </a:r>
          </a:p>
          <a:p>
            <a:pPr marL="0" indent="0" algn="ctr">
              <a:buNone/>
            </a:pPr>
            <a:r>
              <a:rPr lang="en-GB" dirty="0" err="1">
                <a:latin typeface="Calibri Light" panose="020F0302020204030204" pitchFamily="34" charset="0"/>
              </a:rPr>
              <a:t>Mahammed</a:t>
            </a:r>
            <a:r>
              <a:rPr lang="en-GB" dirty="0">
                <a:latin typeface="Calibri Light" panose="020F0302020204030204" pitchFamily="34" charset="0"/>
              </a:rPr>
              <a:t> </a:t>
            </a:r>
            <a:r>
              <a:rPr lang="en-GB" dirty="0" err="1">
                <a:latin typeface="Calibri Light" panose="020F0302020204030204" pitchFamily="34" charset="0"/>
              </a:rPr>
              <a:t>Bouabdallah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r>
              <a:rPr lang="en-GB" dirty="0">
                <a:latin typeface="Calibri Light" panose="020F0302020204030204" pitchFamily="34" charset="0"/>
              </a:rPr>
              <a:t>Maria Blanco </a:t>
            </a:r>
            <a:r>
              <a:rPr lang="en-GB" dirty="0" err="1">
                <a:latin typeface="Calibri Light" panose="020F0302020204030204" pitchFamily="34" charset="0"/>
              </a:rPr>
              <a:t>Hermida</a:t>
            </a:r>
            <a:endParaRPr lang="en-GB" dirty="0">
              <a:latin typeface="Calibri Light" panose="020F0302020204030204" pitchFamily="34" charset="0"/>
            </a:endParaRP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6474868"/>
            <a:ext cx="3429000" cy="261610"/>
          </a:xfrm>
          <a:prstGeom prst="rect">
            <a:avLst/>
          </a:prstGeom>
          <a:noFill/>
        </p:spPr>
        <p:txBody>
          <a:bodyPr wrap="square" tIns="0" rtlCol="0" anchor="ctr" anchorCtr="1">
            <a:spAutoFit/>
          </a:bodyPr>
          <a:lstStyle/>
          <a:p>
            <a:pPr algn="ctr"/>
            <a:r>
              <a:rPr lang="en-GB" sz="1400" b="1" dirty="0">
                <a:latin typeface="Calibri Light" panose="020F0302020204030204" pitchFamily="34" charset="0"/>
              </a:rPr>
              <a:t>Inspiring Teaching : </a:t>
            </a:r>
            <a:r>
              <a:rPr lang="en-GB" sz="1400" dirty="0">
                <a:latin typeface="Calibri Light" panose="020F0302020204030204" pitchFamily="34" charset="0"/>
              </a:rPr>
              <a:t>Inspiring Learning  2017</a:t>
            </a:r>
          </a:p>
        </p:txBody>
      </p:sp>
    </p:spTree>
    <p:extLst>
      <p:ext uri="{BB962C8B-B14F-4D97-AF65-F5344CB8AC3E}">
        <p14:creationId xmlns:p14="http://schemas.microsoft.com/office/powerpoint/2010/main" val="408343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W-Powerpoint-template-animated">
  <a:themeElements>
    <a:clrScheme name="Bluegrey 1">
      <a:dk1>
        <a:srgbClr val="8C6CD0"/>
      </a:dk1>
      <a:lt1>
        <a:srgbClr val="FFFFFF"/>
      </a:lt1>
      <a:dk2>
        <a:srgbClr val="7D9AAA"/>
      </a:dk2>
      <a:lt2>
        <a:srgbClr val="000000"/>
      </a:lt2>
      <a:accent1>
        <a:srgbClr val="4B92DB"/>
      </a:accent1>
      <a:accent2>
        <a:srgbClr val="F7403A"/>
      </a:accent2>
      <a:accent3>
        <a:srgbClr val="BFCAD2"/>
      </a:accent3>
      <a:accent4>
        <a:srgbClr val="DADADA"/>
      </a:accent4>
      <a:accent5>
        <a:srgbClr val="B1C7EA"/>
      </a:accent5>
      <a:accent6>
        <a:srgbClr val="E03934"/>
      </a:accent6>
      <a:hlink>
        <a:srgbClr val="009999"/>
      </a:hlink>
      <a:folHlink>
        <a:srgbClr val="99CC00"/>
      </a:folHlink>
    </a:clrScheme>
    <a:fontScheme name="Bluegre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Bluegrey 1">
        <a:dk1>
          <a:srgbClr val="8C6CD0"/>
        </a:dk1>
        <a:lt1>
          <a:srgbClr val="FFFFFF"/>
        </a:lt1>
        <a:dk2>
          <a:srgbClr val="7D9AAA"/>
        </a:dk2>
        <a:lt2>
          <a:srgbClr val="000000"/>
        </a:lt2>
        <a:accent1>
          <a:srgbClr val="4B92DB"/>
        </a:accent1>
        <a:accent2>
          <a:srgbClr val="F7403A"/>
        </a:accent2>
        <a:accent3>
          <a:srgbClr val="BFCAD2"/>
        </a:accent3>
        <a:accent4>
          <a:srgbClr val="DADADA"/>
        </a:accent4>
        <a:accent5>
          <a:srgbClr val="B1C7EA"/>
        </a:accent5>
        <a:accent6>
          <a:srgbClr val="E03934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grey 2">
        <a:dk1>
          <a:srgbClr val="7D9AAA"/>
        </a:dk1>
        <a:lt1>
          <a:srgbClr val="FFFFFF"/>
        </a:lt1>
        <a:dk2>
          <a:srgbClr val="6A1A41"/>
        </a:dk2>
        <a:lt2>
          <a:srgbClr val="8C6CD0"/>
        </a:lt2>
        <a:accent1>
          <a:srgbClr val="F7403A"/>
        </a:accent1>
        <a:accent2>
          <a:srgbClr val="34B233"/>
        </a:accent2>
        <a:accent3>
          <a:srgbClr val="FFFFFF"/>
        </a:accent3>
        <a:accent4>
          <a:srgbClr val="6A8391"/>
        </a:accent4>
        <a:accent5>
          <a:srgbClr val="FAAFAE"/>
        </a:accent5>
        <a:accent6>
          <a:srgbClr val="2EA12D"/>
        </a:accent6>
        <a:hlink>
          <a:srgbClr val="D10074"/>
        </a:hlink>
        <a:folHlink>
          <a:srgbClr val="E4D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raduated">
  <a:themeElements>
    <a:clrScheme name="Graduated 1">
      <a:dk1>
        <a:srgbClr val="8C6CD0"/>
      </a:dk1>
      <a:lt1>
        <a:srgbClr val="FFFFFF"/>
      </a:lt1>
      <a:dk2>
        <a:srgbClr val="7D9AAA"/>
      </a:dk2>
      <a:lt2>
        <a:srgbClr val="000000"/>
      </a:lt2>
      <a:accent1>
        <a:srgbClr val="4B92DB"/>
      </a:accent1>
      <a:accent2>
        <a:srgbClr val="F7403A"/>
      </a:accent2>
      <a:accent3>
        <a:srgbClr val="BFCAD2"/>
      </a:accent3>
      <a:accent4>
        <a:srgbClr val="DADADA"/>
      </a:accent4>
      <a:accent5>
        <a:srgbClr val="B1C7EA"/>
      </a:accent5>
      <a:accent6>
        <a:srgbClr val="E03934"/>
      </a:accent6>
      <a:hlink>
        <a:srgbClr val="009999"/>
      </a:hlink>
      <a:folHlink>
        <a:srgbClr val="99CC00"/>
      </a:folHlink>
    </a:clrScheme>
    <a:fontScheme name="Graduate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Graduated 1">
        <a:dk1>
          <a:srgbClr val="8C6CD0"/>
        </a:dk1>
        <a:lt1>
          <a:srgbClr val="FFFFFF"/>
        </a:lt1>
        <a:dk2>
          <a:srgbClr val="7D9AAA"/>
        </a:dk2>
        <a:lt2>
          <a:srgbClr val="000000"/>
        </a:lt2>
        <a:accent1>
          <a:srgbClr val="4B92DB"/>
        </a:accent1>
        <a:accent2>
          <a:srgbClr val="F7403A"/>
        </a:accent2>
        <a:accent3>
          <a:srgbClr val="BFCAD2"/>
        </a:accent3>
        <a:accent4>
          <a:srgbClr val="DADADA"/>
        </a:accent4>
        <a:accent5>
          <a:srgbClr val="B1C7EA"/>
        </a:accent5>
        <a:accent6>
          <a:srgbClr val="E03934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aduated 2">
        <a:dk1>
          <a:srgbClr val="7D9AAA"/>
        </a:dk1>
        <a:lt1>
          <a:srgbClr val="FFFFFF"/>
        </a:lt1>
        <a:dk2>
          <a:srgbClr val="6A1A41"/>
        </a:dk2>
        <a:lt2>
          <a:srgbClr val="8C6CD0"/>
        </a:lt2>
        <a:accent1>
          <a:srgbClr val="F7403A"/>
        </a:accent1>
        <a:accent2>
          <a:srgbClr val="34B233"/>
        </a:accent2>
        <a:accent3>
          <a:srgbClr val="FFFFFF"/>
        </a:accent3>
        <a:accent4>
          <a:srgbClr val="6A8391"/>
        </a:accent4>
        <a:accent5>
          <a:srgbClr val="FAAFAE"/>
        </a:accent5>
        <a:accent6>
          <a:srgbClr val="2EA12D"/>
        </a:accent6>
        <a:hlink>
          <a:srgbClr val="D10074"/>
        </a:hlink>
        <a:folHlink>
          <a:srgbClr val="E4D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White">
  <a:themeElements>
    <a:clrScheme name="White 2">
      <a:dk1>
        <a:srgbClr val="7D9AAA"/>
      </a:dk1>
      <a:lt1>
        <a:srgbClr val="FFFFFF"/>
      </a:lt1>
      <a:dk2>
        <a:srgbClr val="6A1A41"/>
      </a:dk2>
      <a:lt2>
        <a:srgbClr val="8C6CD0"/>
      </a:lt2>
      <a:accent1>
        <a:srgbClr val="F7403A"/>
      </a:accent1>
      <a:accent2>
        <a:srgbClr val="34B233"/>
      </a:accent2>
      <a:accent3>
        <a:srgbClr val="FFFFFF"/>
      </a:accent3>
      <a:accent4>
        <a:srgbClr val="6A8391"/>
      </a:accent4>
      <a:accent5>
        <a:srgbClr val="FAAFAE"/>
      </a:accent5>
      <a:accent6>
        <a:srgbClr val="2EA12D"/>
      </a:accent6>
      <a:hlink>
        <a:srgbClr val="D10074"/>
      </a:hlink>
      <a:folHlink>
        <a:srgbClr val="E4D700"/>
      </a:folHlink>
    </a:clrScheme>
    <a:fontScheme name="Whi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White 1">
        <a:dk1>
          <a:srgbClr val="8C6CD0"/>
        </a:dk1>
        <a:lt1>
          <a:srgbClr val="FFFFFF"/>
        </a:lt1>
        <a:dk2>
          <a:srgbClr val="7D9AAA"/>
        </a:dk2>
        <a:lt2>
          <a:srgbClr val="000000"/>
        </a:lt2>
        <a:accent1>
          <a:srgbClr val="4B92DB"/>
        </a:accent1>
        <a:accent2>
          <a:srgbClr val="F7403A"/>
        </a:accent2>
        <a:accent3>
          <a:srgbClr val="BFCAD2"/>
        </a:accent3>
        <a:accent4>
          <a:srgbClr val="DADADA"/>
        </a:accent4>
        <a:accent5>
          <a:srgbClr val="B1C7EA"/>
        </a:accent5>
        <a:accent6>
          <a:srgbClr val="E03934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 2">
        <a:dk1>
          <a:srgbClr val="7D9AAA"/>
        </a:dk1>
        <a:lt1>
          <a:srgbClr val="FFFFFF"/>
        </a:lt1>
        <a:dk2>
          <a:srgbClr val="6A1A41"/>
        </a:dk2>
        <a:lt2>
          <a:srgbClr val="8C6CD0"/>
        </a:lt2>
        <a:accent1>
          <a:srgbClr val="F7403A"/>
        </a:accent1>
        <a:accent2>
          <a:srgbClr val="34B233"/>
        </a:accent2>
        <a:accent3>
          <a:srgbClr val="FFFFFF"/>
        </a:accent3>
        <a:accent4>
          <a:srgbClr val="6A8391"/>
        </a:accent4>
        <a:accent5>
          <a:srgbClr val="FAAFAE"/>
        </a:accent5>
        <a:accent6>
          <a:srgbClr val="2EA12D"/>
        </a:accent6>
        <a:hlink>
          <a:srgbClr val="D10074"/>
        </a:hlink>
        <a:folHlink>
          <a:srgbClr val="E4D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UOW-Powerpoint-template-animated</Template>
  <TotalTime>1794</TotalTime>
  <Words>675</Words>
  <Application>Microsoft Office PowerPoint</Application>
  <PresentationFormat>On-screen Show (4:3)</PresentationFormat>
  <Paragraphs>303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ＭＳ Ｐゴシック</vt:lpstr>
      <vt:lpstr>Arial</vt:lpstr>
      <vt:lpstr>Calibri</vt:lpstr>
      <vt:lpstr>Calibri Light</vt:lpstr>
      <vt:lpstr>UOW-Powerpoint-template-animated</vt:lpstr>
      <vt:lpstr>Graduated</vt:lpstr>
      <vt:lpstr>White</vt:lpstr>
      <vt:lpstr>PowerPoint Presentation</vt:lpstr>
      <vt:lpstr> The Professional Recognition   and Enhancement Scheme for   Teaching (PRESTige) </vt:lpstr>
      <vt:lpstr>HEA Associate Fellowship</vt:lpstr>
      <vt:lpstr>HEA Associate Fellowship</vt:lpstr>
      <vt:lpstr>HEA Associate Fellowship</vt:lpstr>
      <vt:lpstr>HEA Associate Fellowship</vt:lpstr>
      <vt:lpstr>HEA Associate Fellowship</vt:lpstr>
      <vt:lpstr>HEA Fellowship</vt:lpstr>
      <vt:lpstr>HEA Fellowship</vt:lpstr>
      <vt:lpstr>HEA Fellowship</vt:lpstr>
      <vt:lpstr>HEA Senior Fellowship</vt:lpstr>
      <vt:lpstr>HEA Senior Fellowship</vt:lpstr>
      <vt:lpstr>HEA Senior Fellows</vt:lpstr>
      <vt:lpstr>Westminster   Teaching Excellence Award</vt:lpstr>
      <vt:lpstr>Westminster   Teaching Excellent Awards</vt:lpstr>
      <vt:lpstr>Westminster   Teaching Excellence Awards</vt:lpstr>
      <vt:lpstr>Westminster   Teaching Excellence Awards</vt:lpstr>
      <vt:lpstr>Westminster   Teaching Excellence Awards</vt:lpstr>
      <vt:lpstr>HEA Principal Fellowship</vt:lpstr>
      <vt:lpstr>HEA National Teaching Fellowship</vt:lpstr>
      <vt:lpstr>PRESTige Advisers 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</dc:creator>
  <cp:lastModifiedBy>Jane Lamarque</cp:lastModifiedBy>
  <cp:revision>154</cp:revision>
  <cp:lastPrinted>2016-05-08T14:44:08Z</cp:lastPrinted>
  <dcterms:created xsi:type="dcterms:W3CDTF">2016-05-08T11:18:15Z</dcterms:created>
  <dcterms:modified xsi:type="dcterms:W3CDTF">2017-06-06T14:11:13Z</dcterms:modified>
</cp:coreProperties>
</file>