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62" r:id="rId3"/>
    <p:sldId id="301" r:id="rId4"/>
    <p:sldId id="259" r:id="rId5"/>
    <p:sldId id="260" r:id="rId6"/>
    <p:sldId id="261" r:id="rId7"/>
    <p:sldId id="293" r:id="rId8"/>
    <p:sldId id="263" r:id="rId9"/>
    <p:sldId id="264" r:id="rId10"/>
    <p:sldId id="297" r:id="rId11"/>
    <p:sldId id="267" r:id="rId12"/>
    <p:sldId id="302" r:id="rId13"/>
    <p:sldId id="268" r:id="rId14"/>
    <p:sldId id="306" r:id="rId15"/>
    <p:sldId id="257" r:id="rId16"/>
    <p:sldId id="284" r:id="rId17"/>
    <p:sldId id="285" r:id="rId18"/>
    <p:sldId id="298" r:id="rId19"/>
    <p:sldId id="303" r:id="rId20"/>
    <p:sldId id="304" r:id="rId21"/>
    <p:sldId id="269" r:id="rId22"/>
    <p:sldId id="300" r:id="rId23"/>
    <p:sldId id="295" r:id="rId24"/>
    <p:sldId id="296" r:id="rId25"/>
    <p:sldId id="305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/>
    <p:restoredTop sz="94751"/>
  </p:normalViewPr>
  <p:slideViewPr>
    <p:cSldViewPr snapToGrid="0" snapToObjects="1">
      <p:cViewPr varScale="1">
        <p:scale>
          <a:sx n="84" d="100"/>
          <a:sy n="84" d="100"/>
        </p:scale>
        <p:origin x="1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0449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Lecture, video, code visualiser, array visualiser</a:t>
            </a:r>
          </a:p>
          <a:p>
            <a:r>
              <a:t>if, if else, if else if , while, do while, for loops, switch case, functions calls</a:t>
            </a:r>
          </a:p>
          <a:p>
            <a:r>
              <a:t>features: real-time, zoom in/out, pan zoom in/out, save code, upload code, download graph</a:t>
            </a:r>
          </a:p>
        </p:txBody>
      </p:sp>
    </p:spTree>
    <p:extLst>
      <p:ext uri="{BB962C8B-B14F-4D97-AF65-F5344CB8AC3E}">
        <p14:creationId xmlns:p14="http://schemas.microsoft.com/office/powerpoint/2010/main" val="262729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Lecture, video, code visualiser, array visualiser</a:t>
            </a:r>
          </a:p>
          <a:p>
            <a:r>
              <a:t>if, if else, if else if , while, do while, for loops, switch case, functions calls</a:t>
            </a:r>
          </a:p>
          <a:p>
            <a:r>
              <a:t>features: real-time, zoom in/out, pan zoom in/out, save code, upload code, download graph</a:t>
            </a:r>
          </a:p>
        </p:txBody>
      </p:sp>
    </p:spTree>
    <p:extLst>
      <p:ext uri="{BB962C8B-B14F-4D97-AF65-F5344CB8AC3E}">
        <p14:creationId xmlns:p14="http://schemas.microsoft.com/office/powerpoint/2010/main" val="346185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7200900" y="1257300"/>
            <a:ext cx="50165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pic" sz="half" idx="13"/>
          </p:nvPr>
        </p:nvSpPr>
        <p:spPr>
          <a:xfrm>
            <a:off x="7213600" y="27559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sz="half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pic" sz="half" idx="13"/>
          </p:nvPr>
        </p:nvSpPr>
        <p:spPr>
          <a:xfrm>
            <a:off x="1143000" y="1244600"/>
            <a:ext cx="52197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4"/>
          </p:nvPr>
        </p:nvSpPr>
        <p:spPr>
          <a:xfrm>
            <a:off x="6858000" y="5105400"/>
            <a:ext cx="5321300" cy="338138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sz="quarter" idx="15"/>
          </p:nvPr>
        </p:nvSpPr>
        <p:spPr>
          <a:xfrm>
            <a:off x="6858000" y="1270000"/>
            <a:ext cx="5316292" cy="3378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12534899" y="9309100"/>
            <a:ext cx="312015" cy="312343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solidFill>
                  <a:srgbClr val="73BFFF"/>
                </a:solidFill>
                <a:effectLst>
                  <a:outerShdw blurRad="38100" dist="36285" dir="2700000" rotWithShape="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blurRad="38100" dist="54428" dir="2700000" rotWithShape="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536220" y="9309100"/>
            <a:ext cx="312015" cy="3123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4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tocode.westminster.ac.uk/index.php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xfrm>
            <a:off x="382962" y="1859797"/>
            <a:ext cx="12211171" cy="340962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6674">
              <a:defRPr sz="6984">
                <a:effectLst>
                  <a:outerShdw blurRad="49276" dist="36957" dir="5400000" rotWithShape="0">
                    <a:srgbClr val="000000"/>
                  </a:outerShdw>
                </a:effectLst>
              </a:defRPr>
            </a:lvl1pPr>
          </a:lstStyle>
          <a:p>
            <a:pPr algn="ctr"/>
            <a:r>
              <a:rPr lang="en-GB" sz="5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Learning and Teaching Symposium 2018</a:t>
            </a: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r>
              <a:rPr lang="en-GB" sz="6000" b="1" dirty="0">
                <a:effectLst/>
              </a:rPr>
              <a:t>Learn to Code</a:t>
            </a:r>
            <a:br>
              <a:rPr lang="en-GB" sz="3900" dirty="0">
                <a:effectLst/>
              </a:rPr>
            </a:br>
            <a:br>
              <a:rPr lang="en-GB" sz="3900" dirty="0">
                <a:effectLst/>
              </a:rPr>
            </a:br>
            <a:br>
              <a:rPr lang="en-GB" sz="3900" dirty="0">
                <a:effectLst/>
              </a:rPr>
            </a:br>
            <a:r>
              <a:rPr lang="en-GB" sz="4400" dirty="0">
                <a:effectLst/>
              </a:rPr>
              <a:t>Westminster Teaching Excellence Team Award 2018</a:t>
            </a:r>
            <a:endParaRPr sz="4400" dirty="0"/>
          </a:p>
        </p:txBody>
      </p:sp>
      <p:sp>
        <p:nvSpPr>
          <p:cNvPr id="121" name="Shape 121"/>
          <p:cNvSpPr>
            <a:spLocks noGrp="1"/>
          </p:cNvSpPr>
          <p:nvPr>
            <p:ph type="subTitle" sz="quarter" idx="1"/>
          </p:nvPr>
        </p:nvSpPr>
        <p:spPr>
          <a:xfrm>
            <a:off x="265977" y="6763941"/>
            <a:ext cx="12445139" cy="392561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GB" sz="3200" dirty="0">
                <a:effectLst/>
              </a:rPr>
              <a:t>Anne-Gaelle Colom - Senior Lecturer, Leader of the Learn to Code Community, SFHE.  Dep. of Computer Science</a:t>
            </a:r>
          </a:p>
          <a:p>
            <a:pPr lvl="0"/>
            <a:endParaRPr lang="en-GB" sz="3200" dirty="0">
              <a:effectLst/>
            </a:endParaRPr>
          </a:p>
          <a:p>
            <a:pPr lvl="0"/>
            <a:r>
              <a:rPr lang="en-GB" sz="3200" dirty="0">
                <a:effectLst/>
              </a:rPr>
              <a:t>Wendy Purdy - Senior Lecturer, Member of the Learn to Code Community, SFHE. Dep. of Computer Science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Phase One</a:t>
            </a:r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body" sz="half" idx="1"/>
          </p:nvPr>
        </p:nvSpPr>
        <p:spPr>
          <a:xfrm>
            <a:off x="787400" y="2412123"/>
            <a:ext cx="11430000" cy="65111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i="1" dirty="0"/>
              <a:t>Phase One: real-time code </a:t>
            </a:r>
            <a:r>
              <a:rPr lang="en-GB" i="1" dirty="0" err="1"/>
              <a:t>visualiser</a:t>
            </a:r>
            <a:r>
              <a:rPr lang="en-GB" i="1" dirty="0"/>
              <a:t>.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Analyses code entered by the student and shows graphically in real-time the flow of the code. </a:t>
            </a:r>
          </a:p>
          <a:p>
            <a:pPr lvl="1"/>
            <a:r>
              <a:rPr lang="en-GB" dirty="0"/>
              <a:t>It enhances learning by enabling students to view a graphical representation of their code, thereby understanding how code flows.  </a:t>
            </a:r>
          </a:p>
          <a:p>
            <a:pPr lvl="1"/>
            <a:r>
              <a:rPr lang="en-GB" dirty="0"/>
              <a:t>Students are able to modify the content and view graphically the effect of the programmed manipulation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42033509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uiExpan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Placeholder 156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26300" y="2781300"/>
            <a:ext cx="4991101" cy="5676901"/>
          </a:xfrm>
          <a:prstGeom prst="rect">
            <a:avLst/>
          </a:prstGeom>
        </p:spPr>
      </p:pic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if… else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if ( A ) {</a:t>
            </a:r>
          </a:p>
          <a:p>
            <a:pPr marL="0" lvl="2" indent="45720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B </a:t>
            </a:r>
          </a:p>
          <a:p>
            <a: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} else {</a:t>
            </a:r>
          </a:p>
          <a:p>
            <a:pPr marL="0" lvl="2" indent="45720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C</a:t>
            </a:r>
          </a:p>
          <a:p>
            <a: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}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Phase One</a:t>
            </a:r>
            <a:endParaRPr dirty="0"/>
          </a:p>
        </p:txBody>
      </p:sp>
      <p:pic>
        <p:nvPicPr>
          <p:cNvPr id="6" name="tool.tiff">
            <a:extLst>
              <a:ext uri="{FF2B5EF4-FFF2-40B4-BE49-F238E27FC236}">
                <a16:creationId xmlns:a16="http://schemas.microsoft.com/office/drawing/2014/main" id="{9D4DB0EE-A569-BD4C-BAB0-09566D934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87400" y="2118431"/>
            <a:ext cx="11430000" cy="70153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3019193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tool.tif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234948" y="2995803"/>
            <a:ext cx="8571516" cy="5260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Tool development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xfrm>
            <a:off x="147536" y="2846657"/>
            <a:ext cx="3936325" cy="5558886"/>
          </a:xfrm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3000"/>
              </a:spcBef>
              <a:buBlip>
                <a:blip r:embed="rId3"/>
              </a:buBlip>
              <a:defRPr sz="3024">
                <a:effectLst>
                  <a:outerShdw blurRad="42672" dist="32004" dir="5400000" rotWithShape="0">
                    <a:srgbClr val="000000"/>
                  </a:outerShdw>
                </a:effectLst>
              </a:defRPr>
            </a:pPr>
            <a:r>
              <a:rPr dirty="0"/>
              <a:t>FST Sabbatical: January to July 2016</a:t>
            </a:r>
          </a:p>
          <a:p>
            <a:pPr marL="373379" indent="-373379" defTabSz="490727">
              <a:spcBef>
                <a:spcPts val="3000"/>
              </a:spcBef>
              <a:buBlip>
                <a:blip r:embed="rId3"/>
              </a:buBlip>
              <a:defRPr sz="3024">
                <a:effectLst>
                  <a:outerShdw blurRad="42672" dist="32004" dir="5400000" rotWithShape="0">
                    <a:srgbClr val="000000"/>
                  </a:outerShdw>
                </a:effectLst>
              </a:defRPr>
            </a:pPr>
            <a:r>
              <a:rPr dirty="0"/>
              <a:t>Web-based</a:t>
            </a:r>
          </a:p>
          <a:p>
            <a:pPr marL="373379" indent="-373379" defTabSz="490727">
              <a:spcBef>
                <a:spcPts val="3000"/>
              </a:spcBef>
              <a:buBlip>
                <a:blip r:embed="rId3"/>
              </a:buBlip>
              <a:defRPr sz="3024">
                <a:effectLst>
                  <a:outerShdw blurRad="42672" dist="32004" dir="5400000" rotWithShape="0">
                    <a:srgbClr val="000000"/>
                  </a:outerShdw>
                </a:effectLst>
              </a:defRPr>
            </a:pPr>
            <a:r>
              <a:rPr dirty="0"/>
              <a:t>Produces </a:t>
            </a:r>
            <a:r>
              <a:rPr dirty="0" err="1"/>
              <a:t>animatable</a:t>
            </a:r>
            <a:r>
              <a:rPr dirty="0"/>
              <a:t> SVG </a:t>
            </a: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hlinkClick r:id="rId3"/>
              </a:rPr>
              <a:t>Demo Time</a:t>
            </a:r>
            <a: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2957595512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5400" i="1" dirty="0"/>
              <a:t>Stage One: real-time code </a:t>
            </a:r>
            <a:r>
              <a:rPr lang="en-GB" sz="5400" i="1" dirty="0" err="1"/>
              <a:t>visualiser</a:t>
            </a:r>
            <a:r>
              <a:rPr lang="en-GB" sz="5400" dirty="0"/>
              <a:t> </a:t>
            </a:r>
            <a:endParaRPr sz="5400" dirty="0"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7221068" y="4024722"/>
            <a:ext cx="5448797" cy="15241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>
              <a:buBlip>
                <a:blip r:embed="rId2"/>
              </a:buBlip>
            </a:lvl1pPr>
          </a:lstStyle>
          <a:p>
            <a:pPr marL="0" indent="0">
              <a:buNone/>
            </a:pPr>
            <a:r>
              <a:rPr lang="en-GB" dirty="0"/>
              <a:t>Anne – Winner of the WISE International Open Source Award November 2016</a:t>
            </a:r>
            <a:endParaRPr dirty="0"/>
          </a:p>
        </p:txBody>
      </p:sp>
      <p:sp>
        <p:nvSpPr>
          <p:cNvPr id="125" name="Shape 125"/>
          <p:cNvSpPr/>
          <p:nvPr/>
        </p:nvSpPr>
        <p:spPr>
          <a:xfrm>
            <a:off x="6895603" y="2895600"/>
            <a:ext cx="5448798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35609" indent="-435609" algn="l" defTabSz="572516">
              <a:spcBef>
                <a:spcPts val="3500"/>
              </a:spcBef>
              <a:buSzPct val="30000"/>
              <a:buBlip>
                <a:blip r:embed="rId2"/>
              </a:buBlip>
              <a:defRPr sz="3528">
                <a:effectLst>
                  <a:outerShdw blurRad="49784" dist="37338" dir="5400000" rotWithShape="0">
                    <a:srgbClr val="000000"/>
                  </a:outerShdw>
                </a:effectLst>
              </a:defRPr>
            </a:pPr>
            <a:endParaRPr dirty="0"/>
          </a:p>
        </p:txBody>
      </p:sp>
      <p:pic>
        <p:nvPicPr>
          <p:cNvPr id="126" name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2" y="2366935"/>
            <a:ext cx="6682150" cy="5617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1" animBg="1" advAuto="0"/>
      <p:bldP spid="125" grpId="2" animBg="1" advAuto="0"/>
      <p:bldP spid="126" grpId="3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kids_learn_computer_programming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5609" r="23082"/>
          <a:stretch>
            <a:fillRect/>
          </a:stretch>
        </p:blipFill>
        <p:spPr>
          <a:xfrm>
            <a:off x="5013772" y="2595614"/>
            <a:ext cx="7513360" cy="6886937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can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sz="quarter" idx="1"/>
          </p:nvPr>
        </p:nvSpPr>
        <p:spPr>
          <a:xfrm>
            <a:off x="441527" y="3181546"/>
            <a:ext cx="4094940" cy="571500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Make programming accessible to a wider community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running-away-1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124722" y="2990160"/>
            <a:ext cx="7600543" cy="5791613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We can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"/>
          </p:nvPr>
        </p:nvSpPr>
        <p:spPr>
          <a:xfrm>
            <a:off x="787400" y="2858648"/>
            <a:ext cx="3980572" cy="562495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rPr dirty="0"/>
              <a:t>Help students embrace and enjoy programming</a:t>
            </a: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Phase Two</a:t>
            </a:r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body" sz="half" idx="1"/>
          </p:nvPr>
        </p:nvSpPr>
        <p:spPr>
          <a:xfrm>
            <a:off x="787400" y="2692400"/>
            <a:ext cx="11430000" cy="62308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3200" i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3200" i="1" dirty="0"/>
              <a:t>Phase two: Lessons and videos to support learning of key programming concepts.  </a:t>
            </a:r>
            <a:r>
              <a:rPr lang="en-GB" sz="3200" dirty="0"/>
              <a:t> </a:t>
            </a:r>
          </a:p>
          <a:p>
            <a:pPr lvl="1">
              <a:spcBef>
                <a:spcPts val="0"/>
              </a:spcBef>
            </a:pPr>
            <a:endParaRPr lang="en-GB" sz="3200" dirty="0"/>
          </a:p>
          <a:p>
            <a:pPr lvl="1">
              <a:spcBef>
                <a:spcPts val="0"/>
              </a:spcBef>
            </a:pPr>
            <a:r>
              <a:rPr lang="en-GB" sz="3200" dirty="0"/>
              <a:t>Each lesson is available in all of the three core programming languages taught at Level 4.</a:t>
            </a:r>
          </a:p>
          <a:p>
            <a:pPr lvl="1">
              <a:spcBef>
                <a:spcPts val="0"/>
              </a:spcBef>
            </a:pPr>
            <a:r>
              <a:rPr lang="en-GB" sz="3200" dirty="0"/>
              <a:t>Student selects which language to be shown by default.</a:t>
            </a:r>
          </a:p>
          <a:p>
            <a:pPr lvl="1">
              <a:spcBef>
                <a:spcPts val="0"/>
              </a:spcBef>
            </a:pPr>
            <a:r>
              <a:rPr lang="en-GB" sz="3200" dirty="0"/>
              <a:t>Student can switch between the programming languages to compare syntax differences.</a:t>
            </a:r>
          </a:p>
          <a:p>
            <a:pPr lvl="1">
              <a:spcBef>
                <a:spcPts val="0"/>
              </a:spcBef>
            </a:pPr>
            <a:r>
              <a:rPr lang="en-GB" sz="3200" dirty="0"/>
              <a:t>An enhanced comparison feature shows code examples for selected languages adjacent to each other.</a:t>
            </a:r>
          </a:p>
          <a:p>
            <a:pPr lvl="1">
              <a:spcBef>
                <a:spcPts val="0"/>
              </a:spcBef>
            </a:pPr>
            <a:r>
              <a:rPr lang="en-GB" sz="3200" dirty="0"/>
              <a:t>Student can experiment with the lesson code in an interactive area and view code structure in the </a:t>
            </a:r>
            <a:r>
              <a:rPr lang="en-GB" sz="3200" dirty="0" err="1"/>
              <a:t>visualiser</a:t>
            </a:r>
            <a:r>
              <a:rPr lang="en-GB" sz="3200" dirty="0"/>
              <a:t>.</a:t>
            </a:r>
          </a:p>
          <a:p>
            <a:pPr lvl="1">
              <a:spcBef>
                <a:spcPts val="0"/>
              </a:spcBef>
            </a:pPr>
            <a:r>
              <a:rPr lang="en-GB" sz="3200" dirty="0"/>
              <a:t>We also provide demonstration videos.</a:t>
            </a:r>
            <a:endParaRPr lang="en-GB" sz="4000" dirty="0">
              <a:effectLst/>
            </a:endParaRPr>
          </a:p>
          <a:p>
            <a:pPr marL="444500" lvl="1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48380665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uiExpand="1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sz="half" idx="1"/>
          </p:nvPr>
        </p:nvSpPr>
        <p:spPr>
          <a:xfrm>
            <a:off x="787400" y="2692400"/>
            <a:ext cx="11430000" cy="623088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3200" i="1" dirty="0"/>
          </a:p>
          <a:p>
            <a:endParaRPr lang="en-GB" sz="3200" i="1" dirty="0"/>
          </a:p>
          <a:p>
            <a:endParaRPr lang="en-GB" sz="3200" i="1" dirty="0"/>
          </a:p>
          <a:p>
            <a:endParaRPr lang="en-GB" sz="3200" i="1" dirty="0"/>
          </a:p>
          <a:p>
            <a:endParaRPr lang="en-GB" sz="3200" i="1" dirty="0"/>
          </a:p>
          <a:p>
            <a:pPr lvl="1"/>
            <a:endParaRPr lang="en-GB" sz="3200" dirty="0"/>
          </a:p>
          <a:p>
            <a:pPr lvl="1"/>
            <a:endParaRPr lang="en-GB" sz="3200" dirty="0"/>
          </a:p>
          <a:p>
            <a:pPr lvl="1"/>
            <a:endParaRPr lang="en-GB" sz="3200" dirty="0"/>
          </a:p>
          <a:p>
            <a:pPr lvl="1"/>
            <a:endParaRPr lang="en-GB" sz="3200" dirty="0"/>
          </a:p>
          <a:p>
            <a:pPr marL="444500" lvl="1" indent="0">
              <a:buNone/>
            </a:pP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A4C32B-0DCE-DD49-BD5B-F244988CC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48"/>
            <a:ext cx="13004799" cy="945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48113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Structure of Presentation</a:t>
            </a:r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body" sz="half" idx="1"/>
          </p:nvPr>
        </p:nvSpPr>
        <p:spPr>
          <a:xfrm>
            <a:off x="787400" y="2412123"/>
            <a:ext cx="11430000" cy="651115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3200" dirty="0"/>
              <a:t>The problems we wanted to address.</a:t>
            </a:r>
          </a:p>
          <a:p>
            <a:r>
              <a:rPr lang="en-GB" sz="3200" i="1" dirty="0"/>
              <a:t>Phase one: real-time code </a:t>
            </a:r>
            <a:r>
              <a:rPr lang="en-GB" sz="3200" i="1" dirty="0" err="1"/>
              <a:t>visualiser</a:t>
            </a:r>
            <a:r>
              <a:rPr lang="en-GB" sz="3200" i="1" dirty="0"/>
              <a:t>.</a:t>
            </a:r>
            <a:r>
              <a:rPr lang="en-GB" sz="3200" dirty="0"/>
              <a:t> </a:t>
            </a:r>
          </a:p>
          <a:p>
            <a:pPr lvl="1">
              <a:spcBef>
                <a:spcPts val="0"/>
              </a:spcBef>
            </a:pPr>
            <a:r>
              <a:rPr lang="en-GB" sz="3200" dirty="0"/>
              <a:t>Introduction and Demo</a:t>
            </a:r>
            <a:endParaRPr lang="en-GB" sz="3200" i="1" dirty="0"/>
          </a:p>
          <a:p>
            <a:r>
              <a:rPr lang="en-GB" sz="3200" i="1" dirty="0"/>
              <a:t>Phase two: Lessons and videos to support learning of key programming concepts.  </a:t>
            </a:r>
            <a:r>
              <a:rPr lang="en-GB" sz="3200" dirty="0"/>
              <a:t> </a:t>
            </a:r>
          </a:p>
          <a:p>
            <a:pPr lvl="1">
              <a:spcBef>
                <a:spcPts val="0"/>
              </a:spcBef>
            </a:pPr>
            <a:r>
              <a:rPr lang="en-GB" sz="3200" dirty="0"/>
              <a:t>Introduction and Demo</a:t>
            </a:r>
          </a:p>
          <a:p>
            <a:r>
              <a:rPr lang="en-GB" sz="3200" i="1" dirty="0"/>
              <a:t>Phase three: </a:t>
            </a:r>
            <a:r>
              <a:rPr lang="en-GB" sz="3200" dirty="0"/>
              <a:t>Cross-disciplinary collaboration.</a:t>
            </a:r>
          </a:p>
          <a:p>
            <a:pPr lvl="1">
              <a:spcBef>
                <a:spcPts val="0"/>
              </a:spcBef>
            </a:pPr>
            <a:r>
              <a:rPr lang="en-GB" sz="3200" dirty="0"/>
              <a:t>Discussion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uiExpan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sz="half" idx="1"/>
          </p:nvPr>
        </p:nvSpPr>
        <p:spPr>
          <a:xfrm>
            <a:off x="787400" y="2692400"/>
            <a:ext cx="11430000" cy="623088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3200" i="1" dirty="0"/>
          </a:p>
          <a:p>
            <a:endParaRPr lang="en-GB" sz="3200" i="1" dirty="0"/>
          </a:p>
          <a:p>
            <a:endParaRPr lang="en-GB" sz="3200" i="1" dirty="0"/>
          </a:p>
          <a:p>
            <a:endParaRPr lang="en-GB" sz="3200" i="1" dirty="0"/>
          </a:p>
          <a:p>
            <a:endParaRPr lang="en-GB" sz="3200" i="1" dirty="0"/>
          </a:p>
          <a:p>
            <a:pPr lvl="1"/>
            <a:endParaRPr lang="en-GB" sz="3200" dirty="0"/>
          </a:p>
          <a:p>
            <a:pPr lvl="1"/>
            <a:endParaRPr lang="en-GB" sz="3200" dirty="0"/>
          </a:p>
          <a:p>
            <a:pPr lvl="1"/>
            <a:endParaRPr lang="en-GB" sz="3200" dirty="0"/>
          </a:p>
          <a:p>
            <a:pPr lvl="1"/>
            <a:endParaRPr lang="en-GB" sz="3200" dirty="0"/>
          </a:p>
          <a:p>
            <a:pPr marL="444500" lvl="1" indent="0">
              <a:buNone/>
            </a:pP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9AD59-28A9-7B4F-8D5E-35E588625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47" y="30999"/>
            <a:ext cx="10359905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55906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hlinkClick r:id="rId3"/>
              </a:rPr>
              <a:t>Demo Time</a:t>
            </a:r>
            <a:r>
              <a:t>… </a:t>
            </a: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Where are we now?</a:t>
            </a:r>
            <a:r>
              <a:rPr dirty="0"/>
              <a:t> 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787400" y="2270234"/>
            <a:ext cx="11430000" cy="670034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5100" dirty="0">
                <a:effectLst/>
              </a:rPr>
              <a:t>Stage two</a:t>
            </a:r>
          </a:p>
          <a:p>
            <a:pPr>
              <a:spcBef>
                <a:spcPts val="0"/>
              </a:spcBef>
            </a:pPr>
            <a:r>
              <a:rPr lang="en-GB" sz="5100" dirty="0">
                <a:effectLst/>
              </a:rPr>
              <a:t>Extended collaboration between staff (design and development).</a:t>
            </a:r>
          </a:p>
          <a:p>
            <a:r>
              <a:rPr lang="en-GB" sz="5100" dirty="0">
                <a:effectLst/>
              </a:rPr>
              <a:t>Extended collaboration between staff and students (testing and development).</a:t>
            </a:r>
            <a:endParaRPr lang="en-GB" sz="5100" dirty="0"/>
          </a:p>
          <a:p>
            <a:pPr>
              <a:spcBef>
                <a:spcPts val="0"/>
              </a:spcBef>
            </a:pPr>
            <a:endParaRPr lang="en-GB" sz="510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GB" sz="5100" dirty="0"/>
              <a:t>Additional lessons and demonstration videos required.</a:t>
            </a:r>
            <a:endParaRPr lang="en-GB" sz="510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510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GB" sz="5100">
                <a:effectLst/>
              </a:rPr>
              <a:t>Will </a:t>
            </a:r>
            <a:r>
              <a:rPr lang="en-GB" sz="5100" dirty="0">
                <a:effectLst/>
              </a:rPr>
              <a:t>be incorporated into Level 4 core programming modules from the 2018-19 academic session.</a:t>
            </a:r>
          </a:p>
          <a:p>
            <a:pPr lvl="1"/>
            <a:r>
              <a:rPr lang="en-GB" sz="5100" dirty="0">
                <a:effectLst/>
              </a:rPr>
              <a:t>Review progress rates with previous years to measure the possible impact on diversity / inclusion</a:t>
            </a:r>
          </a:p>
          <a:p>
            <a:pPr lvl="1"/>
            <a:r>
              <a:rPr lang="en-GB" sz="5100" dirty="0">
                <a:effectLst/>
              </a:rPr>
              <a:t>Review Instructor and Student feedback</a:t>
            </a:r>
          </a:p>
        </p:txBody>
      </p:sp>
    </p:spTree>
    <p:extLst>
      <p:ext uri="{BB962C8B-B14F-4D97-AF65-F5344CB8AC3E}">
        <p14:creationId xmlns:p14="http://schemas.microsoft.com/office/powerpoint/2010/main" val="3795105670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i="1" dirty="0"/>
              <a:t>Availability</a:t>
            </a:r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body" sz="half" idx="1"/>
          </p:nvPr>
        </p:nvSpPr>
        <p:spPr>
          <a:xfrm>
            <a:off x="787400" y="2412123"/>
            <a:ext cx="11430000" cy="65111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73379" indent="-373379" defTabSz="490727">
              <a:spcBef>
                <a:spcPts val="3000"/>
              </a:spcBef>
              <a:defRPr sz="3024">
                <a:effectLst>
                  <a:outerShdw blurRad="42672" dist="32004" dir="5400000" rotWithShape="0">
                    <a:srgbClr val="000000"/>
                  </a:outerShdw>
                </a:effectLst>
              </a:defRPr>
            </a:pPr>
            <a:r>
              <a:rPr lang="en-GB" sz="3024" dirty="0">
                <a:effectLst/>
              </a:rPr>
              <a:t>Available to the UOW:</a:t>
            </a:r>
          </a:p>
          <a:p>
            <a:pPr marL="444500" lvl="1" indent="0" defTabSz="490727">
              <a:spcBef>
                <a:spcPts val="3000"/>
              </a:spcBef>
              <a:buNone/>
              <a:defRPr sz="3024">
                <a:effectLst>
                  <a:outerShdw blurRad="42672" dist="32004" dir="5400000" rotWithShape="0">
                    <a:srgbClr val="000000"/>
                  </a:outerShdw>
                </a:effectLst>
              </a:defRPr>
            </a:pPr>
            <a:r>
              <a:rPr lang="en-GB" sz="3024" u="sng" dirty="0">
                <a:effectLst/>
                <a:hlinkClick r:id="rId2"/>
              </a:rPr>
              <a:t>http://learntocode.westminster.ac.uk/index.php</a:t>
            </a:r>
            <a:r>
              <a:rPr lang="en-GB" sz="3024" dirty="0">
                <a:effectLst/>
              </a:rPr>
              <a:t> </a:t>
            </a:r>
          </a:p>
          <a:p>
            <a:pPr marL="373379" indent="-373379" defTabSz="490727">
              <a:spcBef>
                <a:spcPts val="3000"/>
              </a:spcBef>
              <a:defRPr sz="3024">
                <a:effectLst>
                  <a:outerShdw blurRad="42672" dist="32004" dir="5400000" rotWithShape="0">
                    <a:srgbClr val="000000"/>
                  </a:outerShdw>
                </a:effectLst>
              </a:defRPr>
            </a:pPr>
            <a:r>
              <a:rPr lang="en-GB" dirty="0"/>
              <a:t>Available to other institutions (Academic License)</a:t>
            </a:r>
          </a:p>
          <a:p>
            <a:pPr marL="373379" indent="-373379" defTabSz="490727">
              <a:spcBef>
                <a:spcPts val="3000"/>
              </a:spcBef>
              <a:defRPr sz="3024">
                <a:effectLst>
                  <a:outerShdw blurRad="42672" dist="32004" dir="5400000" rotWithShape="0">
                    <a:srgbClr val="000000"/>
                  </a:outerShdw>
                </a:effectLst>
              </a:defRPr>
            </a:pPr>
            <a:r>
              <a:rPr lang="en-GB" dirty="0"/>
              <a:t>Moving to Open Source release</a:t>
            </a:r>
          </a:p>
          <a:p>
            <a:pPr marL="746759" lvl="1" indent="-373379" defTabSz="490727">
              <a:spcBef>
                <a:spcPts val="3000"/>
              </a:spcBef>
              <a:defRPr sz="3024">
                <a:effectLst>
                  <a:outerShdw blurRad="42672" dist="32004" dir="5400000" rotWithShape="0">
                    <a:srgbClr val="000000"/>
                  </a:outerShdw>
                </a:effectLst>
              </a:defRPr>
            </a:pPr>
            <a:r>
              <a:rPr lang="en-GB" dirty="0"/>
              <a:t>get students as co-creators</a:t>
            </a:r>
          </a:p>
          <a:p>
            <a:pPr marL="746759" lvl="1" indent="-373379" defTabSz="490727">
              <a:spcBef>
                <a:spcPts val="3000"/>
              </a:spcBef>
              <a:defRPr sz="3024">
                <a:effectLst>
                  <a:outerShdw blurRad="42672" dist="32004" dir="5400000" rotWithShape="0">
                    <a:srgbClr val="000000"/>
                  </a:outerShdw>
                </a:effectLst>
              </a:defRPr>
            </a:pPr>
            <a:r>
              <a:rPr lang="en-GB" dirty="0"/>
              <a:t>get a world-wide community of contributors and users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52015077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uiExpand="1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i="1" dirty="0"/>
              <a:t>Stage Three</a:t>
            </a:r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body" sz="half" idx="1"/>
          </p:nvPr>
        </p:nvSpPr>
        <p:spPr>
          <a:xfrm>
            <a:off x="787400" y="2412123"/>
            <a:ext cx="11430000" cy="65111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Strand A - Students as co-creators</a:t>
            </a:r>
          </a:p>
          <a:p>
            <a:pPr lvl="1"/>
            <a:r>
              <a:rPr lang="en-GB" sz="3200" dirty="0"/>
              <a:t>student can contribute code to lessons or code </a:t>
            </a:r>
            <a:r>
              <a:rPr lang="en-GB" sz="3200" dirty="0" err="1"/>
              <a:t>visualiser</a:t>
            </a:r>
            <a:endParaRPr lang="en-GB" sz="3200" dirty="0"/>
          </a:p>
          <a:p>
            <a:pPr marL="0" indent="0">
              <a:buNone/>
            </a:pPr>
            <a:r>
              <a:rPr lang="en-GB" sz="3200" dirty="0"/>
              <a:t>Strand B - Cross-disciplinary collaboration</a:t>
            </a:r>
          </a:p>
          <a:p>
            <a:pPr lvl="1"/>
            <a:r>
              <a:rPr lang="en-GB" sz="3200" dirty="0"/>
              <a:t>same styling of presenting concepts</a:t>
            </a:r>
          </a:p>
          <a:p>
            <a:pPr lvl="1"/>
            <a:r>
              <a:rPr lang="en-GB" sz="3200" dirty="0"/>
              <a:t>Anything else?? - Discussion</a:t>
            </a:r>
          </a:p>
        </p:txBody>
      </p:sp>
    </p:spTree>
    <p:extLst>
      <p:ext uri="{BB962C8B-B14F-4D97-AF65-F5344CB8AC3E}">
        <p14:creationId xmlns:p14="http://schemas.microsoft.com/office/powerpoint/2010/main" val="1259809386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build="p" bldLvl="5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8FAE507-FAA2-2943-86C0-3B2B543EA78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3" t="34088" r="8948" b="18484"/>
          <a:stretch/>
        </p:blipFill>
        <p:spPr>
          <a:xfrm>
            <a:off x="1914041" y="4014061"/>
            <a:ext cx="9843144" cy="495945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EF5A6D-6319-8445-87FE-C94FDEF63C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6909" y="0"/>
            <a:ext cx="11430000" cy="2438400"/>
          </a:xfrm>
        </p:spPr>
        <p:txBody>
          <a:bodyPr/>
          <a:lstStyle/>
          <a:p>
            <a:r>
              <a:rPr lang="en-US" dirty="0"/>
              <a:t>Let’s expand this Team!!!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A987D-91E6-FD4E-80A9-D9312E5FCF3E}"/>
              </a:ext>
            </a:extLst>
          </p:cNvPr>
          <p:cNvSpPr txBox="1"/>
          <p:nvPr/>
        </p:nvSpPr>
        <p:spPr>
          <a:xfrm>
            <a:off x="-3042501" y="-1769308"/>
            <a:ext cx="102657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1680197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The problems we wanted to address</a:t>
            </a:r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body" sz="half" idx="1"/>
          </p:nvPr>
        </p:nvSpPr>
        <p:spPr>
          <a:xfrm>
            <a:off x="787400" y="2412123"/>
            <a:ext cx="11430000" cy="651115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3200" dirty="0"/>
              <a:t>Computer Programming is a key skill requirement for all students on our department’s UG courses.</a:t>
            </a:r>
          </a:p>
          <a:p>
            <a:r>
              <a:rPr lang="en-GB" sz="3200" dirty="0">
                <a:effectLst/>
              </a:rPr>
              <a:t>Our large cohort (300+ L4) start with a diverse range of entry qualifications, competencies, educational experiences and learning styles.</a:t>
            </a:r>
          </a:p>
          <a:p>
            <a:r>
              <a:rPr lang="en-GB" sz="3200" dirty="0"/>
              <a:t>Some students find programming hard!</a:t>
            </a:r>
            <a:endParaRPr lang="en-GB" sz="3200" dirty="0">
              <a:effectLst/>
            </a:endParaRPr>
          </a:p>
          <a:p>
            <a:r>
              <a:rPr lang="en-GB" sz="3200" dirty="0">
                <a:effectLst/>
              </a:rPr>
              <a:t>Could we develop a digital learning resource to support independent learning and inclusion?</a:t>
            </a:r>
          </a:p>
        </p:txBody>
      </p:sp>
    </p:spTree>
    <p:extLst>
      <p:ext uri="{BB962C8B-B14F-4D97-AF65-F5344CB8AC3E}">
        <p14:creationId xmlns:p14="http://schemas.microsoft.com/office/powerpoint/2010/main" val="1753494829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uiExpan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Placeholder 129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-190500" y="-190500"/>
            <a:ext cx="13385800" cy="10160000"/>
          </a:xfrm>
          <a:prstGeom prst="rect">
            <a:avLst/>
          </a:prstGeom>
          <a:ln w="9525">
            <a:round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cod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0740" r="20740"/>
          <a:stretch>
            <a:fillRect/>
          </a:stretch>
        </p:blipFill>
        <p:spPr>
          <a:xfrm>
            <a:off x="6323409" y="2169253"/>
            <a:ext cx="6046391" cy="688829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Code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sz="half" idx="1"/>
          </p:nvPr>
        </p:nvSpPr>
        <p:spPr>
          <a:xfrm>
            <a:off x="520700" y="2768600"/>
            <a:ext cx="54229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3375" indent="-333375" defTabSz="438150">
              <a:spcBef>
                <a:spcPts val="2700"/>
              </a:spcBef>
              <a:buBlip>
                <a:blip r:embed="rId3"/>
              </a:buBlip>
              <a:defRPr sz="2700">
                <a:effectLst>
                  <a:outerShdw blurRad="38100" dist="28575" dir="5400000" rotWithShape="0">
                    <a:srgbClr val="000000"/>
                  </a:outerShdw>
                </a:effectLst>
              </a:defRPr>
            </a:pPr>
            <a:r>
              <a:t>Abstract</a:t>
            </a:r>
          </a:p>
          <a:p>
            <a:pPr marL="333375" indent="-333375" defTabSz="438150">
              <a:spcBef>
                <a:spcPts val="2700"/>
              </a:spcBef>
              <a:buBlip>
                <a:blip r:embed="rId3"/>
              </a:buBlip>
              <a:defRPr sz="2700">
                <a:effectLst>
                  <a:outerShdw blurRad="38100" dist="28575" dir="5400000" rotWithShape="0">
                    <a:srgbClr val="000000"/>
                  </a:outerShdw>
                </a:effectLst>
              </a:defRPr>
            </a:pPr>
            <a:r>
              <a:t>Very quickly becomes unreadable</a:t>
            </a:r>
          </a:p>
          <a:p>
            <a:pPr marL="333375" indent="-333375" defTabSz="438150">
              <a:spcBef>
                <a:spcPts val="2700"/>
              </a:spcBef>
              <a:buBlip>
                <a:blip r:embed="rId3"/>
              </a:buBlip>
              <a:defRPr sz="2700">
                <a:effectLst>
                  <a:outerShdw blurRad="38100" dist="28575" dir="5400000" rotWithShape="0">
                    <a:srgbClr val="000000"/>
                  </a:outerShdw>
                </a:effectLst>
              </a:defRPr>
            </a:pPr>
            <a:r>
              <a:t>Language as barrier when introduced</a:t>
            </a:r>
          </a:p>
          <a:p>
            <a:pPr marL="333375" indent="-333375" defTabSz="438150">
              <a:spcBef>
                <a:spcPts val="2700"/>
              </a:spcBef>
              <a:buBlip>
                <a:blip r:embed="rId3"/>
              </a:buBlip>
              <a:defRPr sz="2700">
                <a:effectLst>
                  <a:outerShdw blurRad="38100" dist="28575" dir="5400000" rotWithShape="0">
                    <a:srgbClr val="000000"/>
                  </a:outerShdw>
                </a:effectLst>
              </a:defRPr>
            </a:pPr>
            <a:r>
              <a:t>Current teaching methods of programming not suited to the visual and kinetic learners</a:t>
            </a:r>
          </a:p>
          <a:p>
            <a:pPr marL="333375" indent="-333375" defTabSz="438150">
              <a:spcBef>
                <a:spcPts val="2700"/>
              </a:spcBef>
              <a:buBlip>
                <a:blip r:embed="rId3"/>
              </a:buBlip>
              <a:defRPr sz="2700">
                <a:effectLst>
                  <a:outerShdw blurRad="38100" dist="28575" dir="5400000" rotWithShape="0">
                    <a:srgbClr val="000000"/>
                  </a:outerShdw>
                </a:effectLst>
              </a:defRPr>
            </a:pPr>
            <a:r>
              <a:t>Gender gap: women are creative programmers, men are formal programmers.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cod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0740" r="20740"/>
          <a:stretch>
            <a:fillRect/>
          </a:stretch>
        </p:blipFill>
        <p:spPr>
          <a:xfrm>
            <a:off x="475654" y="2169253"/>
            <a:ext cx="6046392" cy="688829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Code</a:t>
            </a:r>
          </a:p>
        </p:txBody>
      </p:sp>
      <p:sp>
        <p:nvSpPr>
          <p:cNvPr id="138" name="Shape 138"/>
          <p:cNvSpPr/>
          <p:nvPr/>
        </p:nvSpPr>
        <p:spPr>
          <a:xfrm>
            <a:off x="6946900" y="44069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7200"/>
            </a:lvl1pPr>
          </a:lstStyle>
          <a:p>
            <a:r>
              <a:t>Instructions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Instructions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sz="half" idx="1"/>
          </p:nvPr>
        </p:nvSpPr>
        <p:spPr>
          <a:xfrm>
            <a:off x="787400" y="2768600"/>
            <a:ext cx="11430000" cy="349711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 err="1"/>
              <a:t>Gå</a:t>
            </a:r>
            <a:r>
              <a:rPr dirty="0"/>
              <a:t> mot </a:t>
            </a:r>
            <a:r>
              <a:rPr dirty="0" err="1"/>
              <a:t>norrut</a:t>
            </a:r>
            <a:endParaRPr dirty="0"/>
          </a:p>
          <a:p>
            <a:pPr>
              <a:buBlip>
                <a:blip r:embed="rId2"/>
              </a:buBlip>
            </a:pPr>
            <a:r>
              <a:rPr dirty="0" err="1"/>
              <a:t>Gå</a:t>
            </a:r>
            <a:r>
              <a:rPr dirty="0"/>
              <a:t> mot </a:t>
            </a:r>
            <a:r>
              <a:rPr dirty="0" err="1"/>
              <a:t>norrut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Regent St/A4201 mot Great Castle St</a:t>
            </a:r>
          </a:p>
        </p:txBody>
      </p:sp>
      <p:pic>
        <p:nvPicPr>
          <p:cNvPr id="142" name="map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8000" y="6705600"/>
            <a:ext cx="8813800" cy="1422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81990948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build="p" bldLvl="5" animBg="1" advAuto="0"/>
      <p:bldP spid="142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Instructions</a:t>
            </a:r>
          </a:p>
        </p:txBody>
      </p:sp>
      <p:pic>
        <p:nvPicPr>
          <p:cNvPr id="145" name="map2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4273" y="2576886"/>
            <a:ext cx="9816254" cy="6812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658799" cy="2438400"/>
          </a:xfrm>
          <a:prstGeom prst="rect">
            <a:avLst/>
          </a:prstGeom>
        </p:spPr>
        <p:txBody>
          <a:bodyPr/>
          <a:lstStyle/>
          <a:p>
            <a:r>
              <a:t>Is the language still a barrier?</a:t>
            </a:r>
          </a:p>
        </p:txBody>
      </p:sp>
      <p:pic>
        <p:nvPicPr>
          <p:cNvPr id="148" name="map2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4273" y="2576886"/>
            <a:ext cx="9816254" cy="6812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60547</TotalTime>
  <Words>707</Words>
  <Application>Microsoft Macintosh PowerPoint</Application>
  <PresentationFormat>Custom</PresentationFormat>
  <Paragraphs>110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Avenir Roman</vt:lpstr>
      <vt:lpstr>Courier</vt:lpstr>
      <vt:lpstr>Helvetica Neue</vt:lpstr>
      <vt:lpstr>Helvetica Neue Light</vt:lpstr>
      <vt:lpstr>Industrial</vt:lpstr>
      <vt:lpstr>Learning and Teaching Symposium 2018    Learn to Code   Westminster Teaching Excellence Team Award 2018</vt:lpstr>
      <vt:lpstr>Structure of Presentation</vt:lpstr>
      <vt:lpstr>The problems we wanted to address</vt:lpstr>
      <vt:lpstr>PowerPoint Presentation</vt:lpstr>
      <vt:lpstr>Code</vt:lpstr>
      <vt:lpstr>Code</vt:lpstr>
      <vt:lpstr>Instructions</vt:lpstr>
      <vt:lpstr>Instructions</vt:lpstr>
      <vt:lpstr>Is the language still a barrier?</vt:lpstr>
      <vt:lpstr>Phase One</vt:lpstr>
      <vt:lpstr>if… else</vt:lpstr>
      <vt:lpstr>Phase One</vt:lpstr>
      <vt:lpstr>Tool development</vt:lpstr>
      <vt:lpstr>Demo Time… </vt:lpstr>
      <vt:lpstr>Stage One: real-time code visualiser </vt:lpstr>
      <vt:lpstr>We can</vt:lpstr>
      <vt:lpstr>We can</vt:lpstr>
      <vt:lpstr>Phase Two</vt:lpstr>
      <vt:lpstr>PowerPoint Presentation</vt:lpstr>
      <vt:lpstr>PowerPoint Presentation</vt:lpstr>
      <vt:lpstr>Demo Time… </vt:lpstr>
      <vt:lpstr>Where are we now? </vt:lpstr>
      <vt:lpstr>Availability</vt:lpstr>
      <vt:lpstr>Stage Three</vt:lpstr>
      <vt:lpstr>Let’s expand this Team!!!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if we could automatically translate any process into a visual pattern?</dc:title>
  <dc:creator>Wendy Purdy</dc:creator>
  <cp:lastModifiedBy>Anne-Gaelle Colom</cp:lastModifiedBy>
  <cp:revision>65</cp:revision>
  <dcterms:modified xsi:type="dcterms:W3CDTF">2018-08-06T09:20:20Z</dcterms:modified>
</cp:coreProperties>
</file>