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8" r:id="rId3"/>
    <p:sldId id="259" r:id="rId4"/>
    <p:sldId id="260" r:id="rId5"/>
    <p:sldId id="257"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79304" autoAdjust="0"/>
  </p:normalViewPr>
  <p:slideViewPr>
    <p:cSldViewPr snapToGrid="0">
      <p:cViewPr varScale="1">
        <p:scale>
          <a:sx n="61" d="100"/>
          <a:sy n="61" d="100"/>
        </p:scale>
        <p:origin x="8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DADA04-249D-48FF-99F0-0368CDB8A092}" type="datetimeFigureOut">
              <a:rPr lang="en-GB" smtClean="0"/>
              <a:t>26/06/2018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12C323-7490-4FC0-BD34-4C9D9ED2E7D3}" type="slidenum">
              <a:rPr lang="en-GB" smtClean="0"/>
              <a:t>‹#›</a:t>
            </a:fld>
            <a:endParaRPr lang="en-GB"/>
          </a:p>
        </p:txBody>
      </p:sp>
    </p:spTree>
    <p:extLst>
      <p:ext uri="{BB962C8B-B14F-4D97-AF65-F5344CB8AC3E}">
        <p14:creationId xmlns:p14="http://schemas.microsoft.com/office/powerpoint/2010/main" val="4089987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12C323-7490-4FC0-BD34-4C9D9ED2E7D3}" type="slidenum">
              <a:rPr lang="en-GB" smtClean="0"/>
              <a:t>2</a:t>
            </a:fld>
            <a:endParaRPr lang="en-GB"/>
          </a:p>
        </p:txBody>
      </p:sp>
    </p:spTree>
    <p:extLst>
      <p:ext uri="{BB962C8B-B14F-4D97-AF65-F5344CB8AC3E}">
        <p14:creationId xmlns:p14="http://schemas.microsoft.com/office/powerpoint/2010/main" val="2824228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12C323-7490-4FC0-BD34-4C9D9ED2E7D3}" type="slidenum">
              <a:rPr lang="en-GB" smtClean="0"/>
              <a:t>3</a:t>
            </a:fld>
            <a:endParaRPr lang="en-GB"/>
          </a:p>
        </p:txBody>
      </p:sp>
    </p:spTree>
    <p:extLst>
      <p:ext uri="{BB962C8B-B14F-4D97-AF65-F5344CB8AC3E}">
        <p14:creationId xmlns:p14="http://schemas.microsoft.com/office/powerpoint/2010/main" val="2041114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fld id="{0412C323-7490-4FC0-BD34-4C9D9ED2E7D3}" type="slidenum">
              <a:rPr lang="en-GB" smtClean="0"/>
              <a:t>4</a:t>
            </a:fld>
            <a:endParaRPr lang="en-GB"/>
          </a:p>
        </p:txBody>
      </p:sp>
    </p:spTree>
    <p:extLst>
      <p:ext uri="{BB962C8B-B14F-4D97-AF65-F5344CB8AC3E}">
        <p14:creationId xmlns:p14="http://schemas.microsoft.com/office/powerpoint/2010/main" val="3001591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0412C323-7490-4FC0-BD34-4C9D9ED2E7D3}" type="slidenum">
              <a:rPr lang="en-GB" smtClean="0"/>
              <a:t>5</a:t>
            </a:fld>
            <a:endParaRPr lang="en-GB"/>
          </a:p>
        </p:txBody>
      </p:sp>
    </p:spTree>
    <p:extLst>
      <p:ext uri="{BB962C8B-B14F-4D97-AF65-F5344CB8AC3E}">
        <p14:creationId xmlns:p14="http://schemas.microsoft.com/office/powerpoint/2010/main" val="940648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12C323-7490-4FC0-BD34-4C9D9ED2E7D3}" type="slidenum">
              <a:rPr lang="en-GB" smtClean="0"/>
              <a:t>6</a:t>
            </a:fld>
            <a:endParaRPr lang="en-GB"/>
          </a:p>
        </p:txBody>
      </p:sp>
    </p:spTree>
    <p:extLst>
      <p:ext uri="{BB962C8B-B14F-4D97-AF65-F5344CB8AC3E}">
        <p14:creationId xmlns:p14="http://schemas.microsoft.com/office/powerpoint/2010/main" val="2411936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6/26/2018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6/26/2018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6/26/2018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6/26/2018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6/26/2018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AC61D-3D16-4FA4-BBB0-A413E2D6FFF2}"/>
              </a:ext>
            </a:extLst>
          </p:cNvPr>
          <p:cNvSpPr>
            <a:spLocks noGrp="1"/>
          </p:cNvSpPr>
          <p:nvPr>
            <p:ph type="ctrTitle"/>
          </p:nvPr>
        </p:nvSpPr>
        <p:spPr/>
        <p:txBody>
          <a:bodyPr/>
          <a:lstStyle/>
          <a:p>
            <a:r>
              <a:rPr lang="en-GB" sz="5400" dirty="0"/>
              <a:t>Students’ engagement in feedback and assessment</a:t>
            </a:r>
          </a:p>
        </p:txBody>
      </p:sp>
      <p:sp>
        <p:nvSpPr>
          <p:cNvPr id="3" name="Subtitle 2">
            <a:extLst>
              <a:ext uri="{FF2B5EF4-FFF2-40B4-BE49-F238E27FC236}">
                <a16:creationId xmlns:a16="http://schemas.microsoft.com/office/drawing/2014/main" id="{261C0F18-7127-4B70-8A33-E9ADED11FBF2}"/>
              </a:ext>
            </a:extLst>
          </p:cNvPr>
          <p:cNvSpPr>
            <a:spLocks noGrp="1"/>
          </p:cNvSpPr>
          <p:nvPr>
            <p:ph type="subTitle" idx="1"/>
          </p:nvPr>
        </p:nvSpPr>
        <p:spPr/>
        <p:txBody>
          <a:bodyPr>
            <a:normAutofit fontScale="92500" lnSpcReduction="10000"/>
          </a:bodyPr>
          <a:lstStyle/>
          <a:p>
            <a:r>
              <a:rPr lang="en-GB" dirty="0"/>
              <a:t>Iwona </a:t>
            </a:r>
            <a:r>
              <a:rPr lang="en-GB" dirty="0" err="1"/>
              <a:t>Wilkowska</a:t>
            </a:r>
            <a:r>
              <a:rPr lang="en-GB" dirty="0"/>
              <a:t> </a:t>
            </a:r>
            <a:r>
              <a:rPr lang="en-GB" dirty="0" err="1"/>
              <a:t>Phd</a:t>
            </a:r>
            <a:r>
              <a:rPr lang="en-GB" dirty="0"/>
              <a:t> SFHEA</a:t>
            </a:r>
          </a:p>
          <a:p>
            <a:r>
              <a:rPr lang="en-GB" dirty="0"/>
              <a:t>Learning and Teaching Symposium </a:t>
            </a:r>
          </a:p>
          <a:p>
            <a:r>
              <a:rPr lang="en-GB" dirty="0"/>
              <a:t>Westminster University June 2018</a:t>
            </a:r>
          </a:p>
        </p:txBody>
      </p:sp>
    </p:spTree>
    <p:extLst>
      <p:ext uri="{BB962C8B-B14F-4D97-AF65-F5344CB8AC3E}">
        <p14:creationId xmlns:p14="http://schemas.microsoft.com/office/powerpoint/2010/main" val="3994982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D4879-A113-4718-A6C2-176E002FA2FD}"/>
              </a:ext>
            </a:extLst>
          </p:cNvPr>
          <p:cNvSpPr>
            <a:spLocks noGrp="1"/>
          </p:cNvSpPr>
          <p:nvPr>
            <p:ph type="title"/>
          </p:nvPr>
        </p:nvSpPr>
        <p:spPr/>
        <p:txBody>
          <a:bodyPr/>
          <a:lstStyle/>
          <a:p>
            <a:r>
              <a:rPr lang="en-GB" dirty="0"/>
              <a:t>Context </a:t>
            </a:r>
          </a:p>
        </p:txBody>
      </p:sp>
      <p:sp>
        <p:nvSpPr>
          <p:cNvPr id="3" name="Content Placeholder 2">
            <a:extLst>
              <a:ext uri="{FF2B5EF4-FFF2-40B4-BE49-F238E27FC236}">
                <a16:creationId xmlns:a16="http://schemas.microsoft.com/office/drawing/2014/main" id="{14FC06D0-22D2-4103-B14C-B6A725CB9436}"/>
              </a:ext>
            </a:extLst>
          </p:cNvPr>
          <p:cNvSpPr>
            <a:spLocks noGrp="1"/>
          </p:cNvSpPr>
          <p:nvPr>
            <p:ph idx="1"/>
          </p:nvPr>
        </p:nvSpPr>
        <p:spPr>
          <a:xfrm>
            <a:off x="1371600" y="1518557"/>
            <a:ext cx="9601200" cy="4348843"/>
          </a:xfrm>
        </p:spPr>
        <p:txBody>
          <a:bodyPr>
            <a:normAutofit/>
          </a:bodyPr>
          <a:lstStyle/>
          <a:p>
            <a:endParaRPr lang="en-GB" dirty="0"/>
          </a:p>
          <a:p>
            <a:r>
              <a:rPr lang="en-GB" dirty="0"/>
              <a:t>NSS consistently reports that graduates are less satisfied with assessment and feedback than other features of their courses (</a:t>
            </a:r>
            <a:r>
              <a:rPr lang="en-GB" dirty="0" err="1"/>
              <a:t>Boud</a:t>
            </a:r>
            <a:r>
              <a:rPr lang="en-GB" dirty="0"/>
              <a:t> and Molloy 2013)</a:t>
            </a:r>
          </a:p>
          <a:p>
            <a:r>
              <a:rPr lang="en-GB" dirty="0"/>
              <a:t>Student-centred learning – active engagement in learning and learner’s responsibility for the management of learning (Lea et al. 2003)</a:t>
            </a:r>
          </a:p>
          <a:p>
            <a:r>
              <a:rPr lang="en-GB" dirty="0"/>
              <a:t>Transmission, linear model of feedback provision</a:t>
            </a:r>
          </a:p>
          <a:p>
            <a:r>
              <a:rPr lang="en-GB" dirty="0"/>
              <a:t>Product vs Process (Black and William 2009, 7):</a:t>
            </a:r>
          </a:p>
          <a:p>
            <a:pPr lvl="1"/>
            <a:r>
              <a:rPr lang="en-GB" dirty="0"/>
              <a:t>Product – positions the student in a passive, dependent mode of reliance on the lecturer</a:t>
            </a:r>
          </a:p>
          <a:p>
            <a:pPr lvl="1"/>
            <a:r>
              <a:rPr lang="en-GB" dirty="0"/>
              <a:t>Process – staff and students ‘jointly and severally reliable’</a:t>
            </a:r>
          </a:p>
        </p:txBody>
      </p:sp>
    </p:spTree>
    <p:extLst>
      <p:ext uri="{BB962C8B-B14F-4D97-AF65-F5344CB8AC3E}">
        <p14:creationId xmlns:p14="http://schemas.microsoft.com/office/powerpoint/2010/main" val="241959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61B61-9ACC-45A8-8849-2E79C7F4F2AA}"/>
              </a:ext>
            </a:extLst>
          </p:cNvPr>
          <p:cNvSpPr>
            <a:spLocks noGrp="1"/>
          </p:cNvSpPr>
          <p:nvPr>
            <p:ph type="title"/>
          </p:nvPr>
        </p:nvSpPr>
        <p:spPr/>
        <p:txBody>
          <a:bodyPr/>
          <a:lstStyle/>
          <a:p>
            <a:r>
              <a:rPr lang="en-GB" dirty="0"/>
              <a:t>More feedback?</a:t>
            </a:r>
          </a:p>
        </p:txBody>
      </p:sp>
      <p:sp>
        <p:nvSpPr>
          <p:cNvPr id="3" name="Content Placeholder 2">
            <a:extLst>
              <a:ext uri="{FF2B5EF4-FFF2-40B4-BE49-F238E27FC236}">
                <a16:creationId xmlns:a16="http://schemas.microsoft.com/office/drawing/2014/main" id="{02A1BEB6-0D03-41F1-A40C-1135ED162707}"/>
              </a:ext>
            </a:extLst>
          </p:cNvPr>
          <p:cNvSpPr>
            <a:spLocks noGrp="1"/>
          </p:cNvSpPr>
          <p:nvPr>
            <p:ph idx="1"/>
          </p:nvPr>
        </p:nvSpPr>
        <p:spPr>
          <a:xfrm>
            <a:off x="1371600" y="1676400"/>
            <a:ext cx="9601200" cy="4191000"/>
          </a:xfrm>
        </p:spPr>
        <p:txBody>
          <a:bodyPr>
            <a:normAutofit/>
          </a:bodyPr>
          <a:lstStyle/>
          <a:p>
            <a:r>
              <a:rPr lang="en-GB" dirty="0"/>
              <a:t>Students’ response to feedback differs between low and high achieving students - </a:t>
            </a:r>
            <a:r>
              <a:rPr lang="en-GB" dirty="0" err="1"/>
              <a:t>Orsmond</a:t>
            </a:r>
            <a:r>
              <a:rPr lang="en-GB" dirty="0"/>
              <a:t> and Merry, 2009:</a:t>
            </a:r>
          </a:p>
          <a:p>
            <a:pPr marL="530352" lvl="1" indent="0">
              <a:buNone/>
            </a:pPr>
            <a:endParaRPr lang="en-GB" dirty="0"/>
          </a:p>
          <a:p>
            <a:pPr marL="530352" lvl="1" indent="0">
              <a:buNone/>
            </a:pPr>
            <a:r>
              <a:rPr lang="en-GB" dirty="0"/>
              <a:t>‘Changing the perception of tutor feedback in non-high achieving students could have major impact on their learning. This CANNOT be done through tutors writing more detail feedback, or even in tutors and students discussing feedback that has been given.’ </a:t>
            </a:r>
          </a:p>
          <a:p>
            <a:endParaRPr lang="en-GB" dirty="0"/>
          </a:p>
          <a:p>
            <a:r>
              <a:rPr lang="en-GB" dirty="0"/>
              <a:t>Opportunities for students to engage actively with feedback </a:t>
            </a:r>
          </a:p>
          <a:p>
            <a:r>
              <a:rPr lang="en-GB" dirty="0"/>
              <a:t>Feedback from a range of sources e.g. peers </a:t>
            </a:r>
          </a:p>
        </p:txBody>
      </p:sp>
    </p:spTree>
    <p:extLst>
      <p:ext uri="{BB962C8B-B14F-4D97-AF65-F5344CB8AC3E}">
        <p14:creationId xmlns:p14="http://schemas.microsoft.com/office/powerpoint/2010/main" val="3630810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EB248-C597-4D48-AA30-96F3609648CA}"/>
              </a:ext>
            </a:extLst>
          </p:cNvPr>
          <p:cNvSpPr>
            <a:spLocks noGrp="1"/>
          </p:cNvSpPr>
          <p:nvPr>
            <p:ph type="title"/>
          </p:nvPr>
        </p:nvSpPr>
        <p:spPr/>
        <p:txBody>
          <a:bodyPr/>
          <a:lstStyle/>
          <a:p>
            <a:r>
              <a:rPr lang="en-GB" dirty="0"/>
              <a:t>New methods - benefits</a:t>
            </a:r>
          </a:p>
        </p:txBody>
      </p:sp>
      <p:sp>
        <p:nvSpPr>
          <p:cNvPr id="3" name="Content Placeholder 2">
            <a:extLst>
              <a:ext uri="{FF2B5EF4-FFF2-40B4-BE49-F238E27FC236}">
                <a16:creationId xmlns:a16="http://schemas.microsoft.com/office/drawing/2014/main" id="{AF4CEB0F-D82C-47B4-8D5B-33CE53AA5E1F}"/>
              </a:ext>
            </a:extLst>
          </p:cNvPr>
          <p:cNvSpPr>
            <a:spLocks noGrp="1"/>
          </p:cNvSpPr>
          <p:nvPr>
            <p:ph idx="1"/>
          </p:nvPr>
        </p:nvSpPr>
        <p:spPr>
          <a:xfrm>
            <a:off x="1371600" y="1828800"/>
            <a:ext cx="9601200" cy="4038600"/>
          </a:xfrm>
        </p:spPr>
        <p:txBody>
          <a:bodyPr>
            <a:normAutofit fontScale="92500" lnSpcReduction="10000"/>
          </a:bodyPr>
          <a:lstStyle/>
          <a:p>
            <a:r>
              <a:rPr lang="en-GB" dirty="0"/>
              <a:t>Using peers to provide feedback (Nicol 2009, </a:t>
            </a:r>
            <a:r>
              <a:rPr lang="en-GB" dirty="0" err="1"/>
              <a:t>Orsmond</a:t>
            </a:r>
            <a:r>
              <a:rPr lang="en-GB" dirty="0"/>
              <a:t> et al. 2002, </a:t>
            </a:r>
            <a:r>
              <a:rPr lang="en-GB" dirty="0" err="1"/>
              <a:t>Hounsell</a:t>
            </a:r>
            <a:r>
              <a:rPr lang="en-GB" dirty="0"/>
              <a:t> and Tai 2010)</a:t>
            </a:r>
          </a:p>
          <a:p>
            <a:pPr lvl="1"/>
            <a:r>
              <a:rPr lang="en-GB" dirty="0"/>
              <a:t>Think more deeply about the material </a:t>
            </a:r>
          </a:p>
          <a:p>
            <a:pPr lvl="1"/>
            <a:r>
              <a:rPr lang="en-GB" dirty="0"/>
              <a:t>Become more critically aware about what counts as quality work</a:t>
            </a:r>
          </a:p>
          <a:p>
            <a:pPr lvl="1"/>
            <a:r>
              <a:rPr lang="en-GB" dirty="0"/>
              <a:t>Learn more about a topic </a:t>
            </a:r>
          </a:p>
          <a:p>
            <a:pPr lvl="1"/>
            <a:r>
              <a:rPr lang="en-GB" dirty="0"/>
              <a:t>Gain confidence </a:t>
            </a:r>
          </a:p>
          <a:p>
            <a:r>
              <a:rPr lang="en-GB" dirty="0"/>
              <a:t>Peer assessment supports students’ learning and improves their understanding of the process of assessment: Bloxham and West 2004</a:t>
            </a:r>
          </a:p>
          <a:p>
            <a:r>
              <a:rPr lang="en-GB" dirty="0"/>
              <a:t>Passive receipt of feedback has little effect on future performance: Fritz et al. 2000</a:t>
            </a:r>
          </a:p>
          <a:p>
            <a:r>
              <a:rPr lang="en-GB" dirty="0"/>
              <a:t>Self- assessment encourages a deep approach to learning: Bound and McDonald 2003</a:t>
            </a:r>
          </a:p>
          <a:p>
            <a:r>
              <a:rPr lang="en-GB" dirty="0"/>
              <a:t>Competence based curricula - move away from discipline-based approach to integrated approach with emphasis on capabilities and competencies </a:t>
            </a:r>
          </a:p>
          <a:p>
            <a:endParaRPr lang="en-GB" dirty="0"/>
          </a:p>
          <a:p>
            <a:endParaRPr lang="en-GB" dirty="0"/>
          </a:p>
          <a:p>
            <a:endParaRPr lang="en-GB" dirty="0"/>
          </a:p>
        </p:txBody>
      </p:sp>
    </p:spTree>
    <p:extLst>
      <p:ext uri="{BB962C8B-B14F-4D97-AF65-F5344CB8AC3E}">
        <p14:creationId xmlns:p14="http://schemas.microsoft.com/office/powerpoint/2010/main" val="604374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D05D6-E529-46DF-A49C-A0807E7B6C45}"/>
              </a:ext>
            </a:extLst>
          </p:cNvPr>
          <p:cNvSpPr>
            <a:spLocks noGrp="1"/>
          </p:cNvSpPr>
          <p:nvPr>
            <p:ph type="title"/>
          </p:nvPr>
        </p:nvSpPr>
        <p:spPr/>
        <p:txBody>
          <a:bodyPr/>
          <a:lstStyle/>
          <a:p>
            <a:r>
              <a:rPr lang="en-GB" dirty="0"/>
              <a:t>Graduate skills and life-long learning </a:t>
            </a:r>
          </a:p>
        </p:txBody>
      </p:sp>
      <p:sp>
        <p:nvSpPr>
          <p:cNvPr id="3" name="Content Placeholder 2">
            <a:extLst>
              <a:ext uri="{FF2B5EF4-FFF2-40B4-BE49-F238E27FC236}">
                <a16:creationId xmlns:a16="http://schemas.microsoft.com/office/drawing/2014/main" id="{CC40F725-C5F9-423E-A3D3-35657B5A26C5}"/>
              </a:ext>
            </a:extLst>
          </p:cNvPr>
          <p:cNvSpPr>
            <a:spLocks noGrp="1"/>
          </p:cNvSpPr>
          <p:nvPr>
            <p:ph idx="1"/>
          </p:nvPr>
        </p:nvSpPr>
        <p:spPr>
          <a:xfrm>
            <a:off x="1371600" y="1719943"/>
            <a:ext cx="9601200" cy="4147457"/>
          </a:xfrm>
        </p:spPr>
        <p:txBody>
          <a:bodyPr>
            <a:normAutofit/>
          </a:bodyPr>
          <a:lstStyle/>
          <a:p>
            <a:r>
              <a:rPr lang="en-GB" dirty="0"/>
              <a:t>Taking responsibility of students’ own work: self-regaled learning</a:t>
            </a:r>
          </a:p>
          <a:p>
            <a:pPr lvl="1"/>
            <a:r>
              <a:rPr lang="en-GB" dirty="0"/>
              <a:t>Self-regulated learning is an active constructive process whereby learners set goals for their learning and monitor, regulate and control their cognition, motivation and behaviour guided and constrained by their goals and the contextual features of the environment’  (</a:t>
            </a:r>
            <a:r>
              <a:rPr lang="en-GB" dirty="0" err="1"/>
              <a:t>Pintrich</a:t>
            </a:r>
            <a:r>
              <a:rPr lang="en-GB" dirty="0"/>
              <a:t> and </a:t>
            </a:r>
            <a:r>
              <a:rPr lang="en-GB" dirty="0" err="1"/>
              <a:t>Zusho</a:t>
            </a:r>
            <a:r>
              <a:rPr lang="en-GB" dirty="0"/>
              <a:t> 2002, 64)</a:t>
            </a:r>
          </a:p>
          <a:p>
            <a:r>
              <a:rPr lang="en-GB" dirty="0"/>
              <a:t>Self – regulation skills necessary to learn outside university and throughout life (</a:t>
            </a:r>
            <a:r>
              <a:rPr lang="en-GB" dirty="0" err="1"/>
              <a:t>Boud</a:t>
            </a:r>
            <a:r>
              <a:rPr lang="en-GB" dirty="0"/>
              <a:t> 2000)</a:t>
            </a:r>
          </a:p>
          <a:p>
            <a:r>
              <a:rPr lang="en-GB" dirty="0"/>
              <a:t>Develop skills of self-evaluation,  professional judgement  and justifying one’s judgement – necessary for students in their careers </a:t>
            </a:r>
          </a:p>
          <a:p>
            <a:r>
              <a:rPr lang="en-GB" dirty="0"/>
              <a:t>Collaborative effort; the value of interaction with peers – socio-cultural view of learning </a:t>
            </a:r>
          </a:p>
        </p:txBody>
      </p:sp>
    </p:spTree>
    <p:extLst>
      <p:ext uri="{BB962C8B-B14F-4D97-AF65-F5344CB8AC3E}">
        <p14:creationId xmlns:p14="http://schemas.microsoft.com/office/powerpoint/2010/main" val="4193203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08F8A-15C1-4CE4-A10A-AB9DF6E64544}"/>
              </a:ext>
            </a:extLst>
          </p:cNvPr>
          <p:cNvSpPr>
            <a:spLocks noGrp="1"/>
          </p:cNvSpPr>
          <p:nvPr>
            <p:ph type="title"/>
          </p:nvPr>
        </p:nvSpPr>
        <p:spPr/>
        <p:txBody>
          <a:bodyPr/>
          <a:lstStyle/>
          <a:p>
            <a:r>
              <a:rPr lang="en-GB" dirty="0"/>
              <a:t>Overcoming resistance </a:t>
            </a:r>
          </a:p>
        </p:txBody>
      </p:sp>
      <p:sp>
        <p:nvSpPr>
          <p:cNvPr id="3" name="Content Placeholder 2">
            <a:extLst>
              <a:ext uri="{FF2B5EF4-FFF2-40B4-BE49-F238E27FC236}">
                <a16:creationId xmlns:a16="http://schemas.microsoft.com/office/drawing/2014/main" id="{CD53CE75-841B-40E5-BB41-6BA479259C89}"/>
              </a:ext>
            </a:extLst>
          </p:cNvPr>
          <p:cNvSpPr>
            <a:spLocks noGrp="1"/>
          </p:cNvSpPr>
          <p:nvPr>
            <p:ph idx="1"/>
          </p:nvPr>
        </p:nvSpPr>
        <p:spPr>
          <a:xfrm>
            <a:off x="1371600" y="1698171"/>
            <a:ext cx="9601200" cy="4169229"/>
          </a:xfrm>
        </p:spPr>
        <p:txBody>
          <a:bodyPr>
            <a:normAutofit/>
          </a:bodyPr>
          <a:lstStyle/>
          <a:p>
            <a:r>
              <a:rPr lang="en-GB" dirty="0"/>
              <a:t>Models of feedback in students’ mind</a:t>
            </a:r>
          </a:p>
          <a:p>
            <a:r>
              <a:rPr lang="en-GB" dirty="0"/>
              <a:t>Transition pedagogy of Level 4</a:t>
            </a:r>
          </a:p>
          <a:p>
            <a:r>
              <a:rPr lang="en-GB" dirty="0"/>
              <a:t>Incorporation into Personal Tutors’ role </a:t>
            </a:r>
          </a:p>
          <a:p>
            <a:r>
              <a:rPr lang="en-GB" dirty="0"/>
              <a:t>Phased (sequential) assignments</a:t>
            </a:r>
          </a:p>
          <a:p>
            <a:r>
              <a:rPr lang="en-GB" dirty="0"/>
              <a:t>Curriculum perspective: Bound and Molloy 2013, 706:</a:t>
            </a:r>
          </a:p>
          <a:p>
            <a:pPr lvl="1"/>
            <a:r>
              <a:rPr lang="en-GB" dirty="0"/>
              <a:t>It is only through taking a curriculum perspective, which is broader than a learning view or an assessment view, that feedback can be adequately located. Such a view enables feedback to be repositioned away from its taken for granted role as a feature of the ways teachers act towards students, towards being seen as an attribute of the curriculum that locates it as a central feature of student engagement.’ </a:t>
            </a:r>
          </a:p>
        </p:txBody>
      </p:sp>
    </p:spTree>
    <p:extLst>
      <p:ext uri="{BB962C8B-B14F-4D97-AF65-F5344CB8AC3E}">
        <p14:creationId xmlns:p14="http://schemas.microsoft.com/office/powerpoint/2010/main" val="2069777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115B4-FFB6-46E1-9961-F718DCC05270}"/>
              </a:ext>
            </a:extLst>
          </p:cNvPr>
          <p:cNvSpPr>
            <a:spLocks noGrp="1"/>
          </p:cNvSpPr>
          <p:nvPr>
            <p:ph type="title"/>
          </p:nvPr>
        </p:nvSpPr>
        <p:spPr/>
        <p:txBody>
          <a:bodyPr/>
          <a:lstStyle/>
          <a:p>
            <a:r>
              <a:rPr lang="en-GB" dirty="0"/>
              <a:t>Practical tips:</a:t>
            </a:r>
          </a:p>
        </p:txBody>
      </p:sp>
      <p:sp>
        <p:nvSpPr>
          <p:cNvPr id="3" name="Content Placeholder 2">
            <a:extLst>
              <a:ext uri="{FF2B5EF4-FFF2-40B4-BE49-F238E27FC236}">
                <a16:creationId xmlns:a16="http://schemas.microsoft.com/office/drawing/2014/main" id="{3FBB3014-200E-41A4-95D5-3A701E39A142}"/>
              </a:ext>
            </a:extLst>
          </p:cNvPr>
          <p:cNvSpPr>
            <a:spLocks noGrp="1"/>
          </p:cNvSpPr>
          <p:nvPr>
            <p:ph idx="1"/>
          </p:nvPr>
        </p:nvSpPr>
        <p:spPr>
          <a:xfrm>
            <a:off x="1371600" y="1871663"/>
            <a:ext cx="9601200" cy="3995737"/>
          </a:xfrm>
        </p:spPr>
        <p:txBody>
          <a:bodyPr/>
          <a:lstStyle/>
          <a:p>
            <a:r>
              <a:rPr lang="en-GB" dirty="0"/>
              <a:t>Kearney, S. (2013) Improving engagement: the use of ‘Authentic self- and peer-assessment for learning’ to enhance student experience. </a:t>
            </a:r>
            <a:r>
              <a:rPr lang="en-US" i="1" dirty="0"/>
              <a:t>Assessment &amp; Evaluation in Higher Education</a:t>
            </a:r>
            <a:r>
              <a:rPr lang="en-US" dirty="0"/>
              <a:t> 38 (7): 875–891.</a:t>
            </a:r>
            <a:endParaRPr lang="en-GB" dirty="0"/>
          </a:p>
          <a:p>
            <a:r>
              <a:rPr lang="en-GB" dirty="0"/>
              <a:t>Nicol, D. J., (2009) Assessment for learner self-regulation: Enhancing achievement in the first year using learning technologies. </a:t>
            </a:r>
            <a:r>
              <a:rPr lang="en-US" i="1" dirty="0"/>
              <a:t>Assessment &amp; Evaluation in Higher Education</a:t>
            </a:r>
            <a:r>
              <a:rPr lang="en-US" dirty="0"/>
              <a:t> 34 (3): 335–352.</a:t>
            </a:r>
            <a:endParaRPr lang="en-GB" dirty="0"/>
          </a:p>
          <a:p>
            <a:r>
              <a:rPr lang="en-US" dirty="0"/>
              <a:t>Sambell, K., McDowell, L. and Montgomery, C. 2013. </a:t>
            </a:r>
            <a:r>
              <a:rPr lang="en-US" i="1" dirty="0"/>
              <a:t>Assessment for Learning in Higher Education</a:t>
            </a:r>
            <a:r>
              <a:rPr lang="en-US" dirty="0"/>
              <a:t>. Abingdon, Oxon: Routledge.</a:t>
            </a:r>
            <a:endParaRPr lang="en-GB" dirty="0"/>
          </a:p>
          <a:p>
            <a:endParaRPr lang="en-GB" dirty="0"/>
          </a:p>
        </p:txBody>
      </p:sp>
    </p:spTree>
    <p:extLst>
      <p:ext uri="{BB962C8B-B14F-4D97-AF65-F5344CB8AC3E}">
        <p14:creationId xmlns:p14="http://schemas.microsoft.com/office/powerpoint/2010/main" val="420872787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1760</TotalTime>
  <Words>570</Words>
  <Application>Microsoft Office PowerPoint</Application>
  <PresentationFormat>Widescreen</PresentationFormat>
  <Paragraphs>53</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Franklin Gothic Book</vt:lpstr>
      <vt:lpstr>Crop</vt:lpstr>
      <vt:lpstr>Students’ engagement in feedback and assessment</vt:lpstr>
      <vt:lpstr>Context </vt:lpstr>
      <vt:lpstr>More feedback?</vt:lpstr>
      <vt:lpstr>New methods - benefits</vt:lpstr>
      <vt:lpstr>Graduate skills and life-long learning </vt:lpstr>
      <vt:lpstr>Overcoming resistance </vt:lpstr>
      <vt:lpstr>Practical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dc:creator>
  <cp:lastModifiedBy>Iwona</cp:lastModifiedBy>
  <cp:revision>27</cp:revision>
  <dcterms:created xsi:type="dcterms:W3CDTF">2018-06-22T12:30:46Z</dcterms:created>
  <dcterms:modified xsi:type="dcterms:W3CDTF">2018-06-26T08:36:42Z</dcterms:modified>
</cp:coreProperties>
</file>