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1.xml" ContentType="application/vnd.openxmlformats-officedocument.themeOverride+xml"/>
  <Override PartName="/ppt/theme/themeOverride1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sldIdLst>
    <p:sldId id="257" r:id="rId4"/>
    <p:sldId id="259" r:id="rId5"/>
    <p:sldId id="263" r:id="rId6"/>
    <p:sldId id="264" r:id="rId7"/>
    <p:sldId id="260" r:id="rId8"/>
    <p:sldId id="261" r:id="rId9"/>
    <p:sldId id="262" r:id="rId10"/>
    <p:sldId id="265" r:id="rId11"/>
    <p:sldId id="266" r:id="rId12"/>
    <p:sldId id="281" r:id="rId13"/>
    <p:sldId id="267" r:id="rId14"/>
    <p:sldId id="289" r:id="rId15"/>
    <p:sldId id="290" r:id="rId16"/>
    <p:sldId id="268" r:id="rId17"/>
    <p:sldId id="291" r:id="rId18"/>
    <p:sldId id="302" r:id="rId19"/>
    <p:sldId id="271" r:id="rId20"/>
    <p:sldId id="269" r:id="rId21"/>
    <p:sldId id="292" r:id="rId22"/>
    <p:sldId id="293" r:id="rId23"/>
    <p:sldId id="300" r:id="rId24"/>
    <p:sldId id="299" r:id="rId25"/>
    <p:sldId id="303" r:id="rId26"/>
    <p:sldId id="272" r:id="rId27"/>
    <p:sldId id="294" r:id="rId28"/>
    <p:sldId id="295" r:id="rId29"/>
    <p:sldId id="304" r:id="rId30"/>
    <p:sldId id="298" r:id="rId31"/>
    <p:sldId id="286" r:id="rId32"/>
    <p:sldId id="296" r:id="rId33"/>
    <p:sldId id="301" r:id="rId34"/>
    <p:sldId id="297"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5" autoAdjust="0"/>
    <p:restoredTop sz="72747" autoAdjust="0"/>
  </p:normalViewPr>
  <p:slideViewPr>
    <p:cSldViewPr snapToGrid="0">
      <p:cViewPr varScale="1">
        <p:scale>
          <a:sx n="87" d="100"/>
          <a:sy n="87" d="100"/>
        </p:scale>
        <p:origin x="1272" y="96"/>
      </p:cViewPr>
      <p:guideLst/>
    </p:cSldViewPr>
  </p:slideViewPr>
  <p:notesTextViewPr>
    <p:cViewPr>
      <p:scale>
        <a:sx n="1" d="1"/>
        <a:sy n="1" d="1"/>
      </p:scale>
      <p:origin x="0" y="0"/>
    </p:cViewPr>
  </p:notesTextViewPr>
  <p:sorterViewPr>
    <p:cViewPr>
      <p:scale>
        <a:sx n="100" d="100"/>
        <a:sy n="100" d="100"/>
      </p:scale>
      <p:origin x="0" y="-17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home-staff.westminster.ac.uk\c-cifs-staff\gi\shinegi\Sabbatical\Excellence%20thematic%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ome-staff.westminster.ac.uk\c-cifs-staff\gi\shinegi\Sabbatical\Excellence%20thematic%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ome-staff.westminster.ac.uk\c-cifs-staff\gi\shinegi\Sabbatical\Excellence%20thematic%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ome-staff.westminster.ac.uk\c-cifs-staff\gi\shinegi\Sabbatical\Excellence%20thematic%20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Human Interation in teaching</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charts!$A$2</c:f>
              <c:strCache>
                <c:ptCount val="1"/>
                <c:pt idx="0">
                  <c:v>Academics n=20</c:v>
                </c:pt>
              </c:strCache>
            </c:strRef>
          </c:tx>
          <c:spPr>
            <a:solidFill>
              <a:srgbClr val="0070C0"/>
            </a:solidFill>
            <a:ln>
              <a:noFill/>
            </a:ln>
            <a:effectLst/>
          </c:spPr>
          <c:invertIfNegative val="0"/>
          <c:cat>
            <c:strRef>
              <c:f>charts!$B$1:$E$1</c:f>
              <c:strCache>
                <c:ptCount val="4"/>
                <c:pt idx="0">
                  <c:v>Relationship</c:v>
                </c:pt>
                <c:pt idx="1">
                  <c:v>caring</c:v>
                </c:pt>
                <c:pt idx="2">
                  <c:v>Approachable</c:v>
                </c:pt>
                <c:pt idx="3">
                  <c:v>Empathetic</c:v>
                </c:pt>
              </c:strCache>
            </c:strRef>
          </c:cat>
          <c:val>
            <c:numRef>
              <c:f>charts!$B$2:$E$2</c:f>
              <c:numCache>
                <c:formatCode>General</c:formatCode>
                <c:ptCount val="4"/>
                <c:pt idx="0">
                  <c:v>21</c:v>
                </c:pt>
                <c:pt idx="1">
                  <c:v>10</c:v>
                </c:pt>
                <c:pt idx="3">
                  <c:v>17</c:v>
                </c:pt>
              </c:numCache>
            </c:numRef>
          </c:val>
          <c:extLst>
            <c:ext xmlns:c16="http://schemas.microsoft.com/office/drawing/2014/chart" uri="{C3380CC4-5D6E-409C-BE32-E72D297353CC}">
              <c16:uniqueId val="{00000000-BB7E-4A66-9F35-C69BB72619FC}"/>
            </c:ext>
          </c:extLst>
        </c:ser>
        <c:ser>
          <c:idx val="1"/>
          <c:order val="1"/>
          <c:tx>
            <c:strRef>
              <c:f>charts!$A$3</c:f>
              <c:strCache>
                <c:ptCount val="1"/>
                <c:pt idx="0">
                  <c:v>Students n=13</c:v>
                </c:pt>
              </c:strCache>
            </c:strRef>
          </c:tx>
          <c:spPr>
            <a:solidFill>
              <a:srgbClr val="990033"/>
            </a:solidFill>
            <a:ln>
              <a:noFill/>
            </a:ln>
            <a:effectLst/>
          </c:spPr>
          <c:invertIfNegative val="0"/>
          <c:cat>
            <c:strRef>
              <c:f>charts!$B$1:$E$1</c:f>
              <c:strCache>
                <c:ptCount val="4"/>
                <c:pt idx="0">
                  <c:v>Relationship</c:v>
                </c:pt>
                <c:pt idx="1">
                  <c:v>caring</c:v>
                </c:pt>
                <c:pt idx="2">
                  <c:v>Approachable</c:v>
                </c:pt>
                <c:pt idx="3">
                  <c:v>Empathetic</c:v>
                </c:pt>
              </c:strCache>
            </c:strRef>
          </c:cat>
          <c:val>
            <c:numRef>
              <c:f>charts!$B$3:$E$3</c:f>
              <c:numCache>
                <c:formatCode>General</c:formatCode>
                <c:ptCount val="4"/>
                <c:pt idx="0">
                  <c:v>8</c:v>
                </c:pt>
                <c:pt idx="1">
                  <c:v>2</c:v>
                </c:pt>
                <c:pt idx="2">
                  <c:v>5</c:v>
                </c:pt>
              </c:numCache>
            </c:numRef>
          </c:val>
          <c:extLst>
            <c:ext xmlns:c16="http://schemas.microsoft.com/office/drawing/2014/chart" uri="{C3380CC4-5D6E-409C-BE32-E72D297353CC}">
              <c16:uniqueId val="{00000001-BB7E-4A66-9F35-C69BB72619FC}"/>
            </c:ext>
          </c:extLst>
        </c:ser>
        <c:ser>
          <c:idx val="2"/>
          <c:order val="2"/>
          <c:tx>
            <c:strRef>
              <c:f>charts!$A$4</c:f>
              <c:strCache>
                <c:ptCount val="1"/>
                <c:pt idx="0">
                  <c:v>Managers n=4</c:v>
                </c:pt>
              </c:strCache>
            </c:strRef>
          </c:tx>
          <c:spPr>
            <a:solidFill>
              <a:schemeClr val="bg1">
                <a:lumMod val="50000"/>
              </a:schemeClr>
            </a:solidFill>
            <a:ln>
              <a:noFill/>
            </a:ln>
            <a:effectLst/>
          </c:spPr>
          <c:invertIfNegative val="0"/>
          <c:cat>
            <c:strRef>
              <c:f>charts!$B$1:$E$1</c:f>
              <c:strCache>
                <c:ptCount val="4"/>
                <c:pt idx="0">
                  <c:v>Relationship</c:v>
                </c:pt>
                <c:pt idx="1">
                  <c:v>caring</c:v>
                </c:pt>
                <c:pt idx="2">
                  <c:v>Approachable</c:v>
                </c:pt>
                <c:pt idx="3">
                  <c:v>Empathetic</c:v>
                </c:pt>
              </c:strCache>
            </c:strRef>
          </c:cat>
          <c:val>
            <c:numRef>
              <c:f>charts!$B$4:$E$4</c:f>
              <c:numCache>
                <c:formatCode>General</c:formatCode>
                <c:ptCount val="4"/>
                <c:pt idx="1">
                  <c:v>6</c:v>
                </c:pt>
                <c:pt idx="3">
                  <c:v>1</c:v>
                </c:pt>
              </c:numCache>
            </c:numRef>
          </c:val>
          <c:extLst>
            <c:ext xmlns:c16="http://schemas.microsoft.com/office/drawing/2014/chart" uri="{C3380CC4-5D6E-409C-BE32-E72D297353CC}">
              <c16:uniqueId val="{00000002-BB7E-4A66-9F35-C69BB72619FC}"/>
            </c:ext>
          </c:extLst>
        </c:ser>
        <c:ser>
          <c:idx val="3"/>
          <c:order val="3"/>
          <c:tx>
            <c:strRef>
              <c:f>charts!$A$5</c:f>
              <c:strCache>
                <c:ptCount val="1"/>
                <c:pt idx="0">
                  <c:v>Alumni n=10</c:v>
                </c:pt>
              </c:strCache>
            </c:strRef>
          </c:tx>
          <c:spPr>
            <a:solidFill>
              <a:srgbClr val="CC99FF"/>
            </a:solidFill>
            <a:ln>
              <a:noFill/>
            </a:ln>
            <a:effectLst/>
          </c:spPr>
          <c:invertIfNegative val="0"/>
          <c:cat>
            <c:strRef>
              <c:f>charts!$B$1:$E$1</c:f>
              <c:strCache>
                <c:ptCount val="4"/>
                <c:pt idx="0">
                  <c:v>Relationship</c:v>
                </c:pt>
                <c:pt idx="1">
                  <c:v>caring</c:v>
                </c:pt>
                <c:pt idx="2">
                  <c:v>Approachable</c:v>
                </c:pt>
                <c:pt idx="3">
                  <c:v>Empathetic</c:v>
                </c:pt>
              </c:strCache>
            </c:strRef>
          </c:cat>
          <c:val>
            <c:numRef>
              <c:f>charts!$B$5:$E$5</c:f>
              <c:numCache>
                <c:formatCode>General</c:formatCode>
                <c:ptCount val="4"/>
                <c:pt idx="0">
                  <c:v>3</c:v>
                </c:pt>
                <c:pt idx="1">
                  <c:v>6</c:v>
                </c:pt>
              </c:numCache>
            </c:numRef>
          </c:val>
          <c:extLst>
            <c:ext xmlns:c16="http://schemas.microsoft.com/office/drawing/2014/chart" uri="{C3380CC4-5D6E-409C-BE32-E72D297353CC}">
              <c16:uniqueId val="{00000003-BB7E-4A66-9F35-C69BB72619FC}"/>
            </c:ext>
          </c:extLst>
        </c:ser>
        <c:dLbls>
          <c:showLegendKey val="0"/>
          <c:showVal val="0"/>
          <c:showCatName val="0"/>
          <c:showSerName val="0"/>
          <c:showPercent val="0"/>
          <c:showBubbleSize val="0"/>
        </c:dLbls>
        <c:gapWidth val="219"/>
        <c:overlap val="-27"/>
        <c:axId val="318597128"/>
        <c:axId val="318606968"/>
      </c:barChart>
      <c:catAx>
        <c:axId val="31859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606968"/>
        <c:crosses val="autoZero"/>
        <c:auto val="1"/>
        <c:lblAlgn val="ctr"/>
        <c:lblOffset val="100"/>
        <c:noMultiLvlLbl val="0"/>
      </c:catAx>
      <c:valAx>
        <c:axId val="318606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mentions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8597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Value placed on teachers' love of subject</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charts!$A$20</c:f>
              <c:strCache>
                <c:ptCount val="1"/>
                <c:pt idx="0">
                  <c:v>Academics n=20</c:v>
                </c:pt>
              </c:strCache>
            </c:strRef>
          </c:tx>
          <c:spPr>
            <a:solidFill>
              <a:srgbClr val="0070C0"/>
            </a:solidFill>
            <a:ln>
              <a:noFill/>
            </a:ln>
            <a:effectLst/>
          </c:spPr>
          <c:invertIfNegative val="0"/>
          <c:cat>
            <c:strRef>
              <c:f>charts!$B$19:$E$19</c:f>
              <c:strCache>
                <c:ptCount val="4"/>
                <c:pt idx="0">
                  <c:v>Engaging</c:v>
                </c:pt>
                <c:pt idx="1">
                  <c:v>Inspiring</c:v>
                </c:pt>
                <c:pt idx="2">
                  <c:v> Motivating</c:v>
                </c:pt>
                <c:pt idx="3">
                  <c:v>Passionate</c:v>
                </c:pt>
              </c:strCache>
            </c:strRef>
          </c:cat>
          <c:val>
            <c:numRef>
              <c:f>charts!$B$20:$E$20</c:f>
              <c:numCache>
                <c:formatCode>General</c:formatCode>
                <c:ptCount val="4"/>
                <c:pt idx="0">
                  <c:v>16</c:v>
                </c:pt>
                <c:pt idx="1">
                  <c:v>3</c:v>
                </c:pt>
                <c:pt idx="2">
                  <c:v>11</c:v>
                </c:pt>
                <c:pt idx="3">
                  <c:v>12</c:v>
                </c:pt>
              </c:numCache>
            </c:numRef>
          </c:val>
          <c:extLst>
            <c:ext xmlns:c16="http://schemas.microsoft.com/office/drawing/2014/chart" uri="{C3380CC4-5D6E-409C-BE32-E72D297353CC}">
              <c16:uniqueId val="{00000000-1FCC-4858-94A4-9F905E545E3E}"/>
            </c:ext>
          </c:extLst>
        </c:ser>
        <c:ser>
          <c:idx val="1"/>
          <c:order val="1"/>
          <c:tx>
            <c:strRef>
              <c:f>charts!$A$21</c:f>
              <c:strCache>
                <c:ptCount val="1"/>
                <c:pt idx="0">
                  <c:v>Students n=13</c:v>
                </c:pt>
              </c:strCache>
            </c:strRef>
          </c:tx>
          <c:spPr>
            <a:solidFill>
              <a:srgbClr val="990033"/>
            </a:solidFill>
            <a:ln>
              <a:noFill/>
            </a:ln>
            <a:effectLst/>
          </c:spPr>
          <c:invertIfNegative val="0"/>
          <c:cat>
            <c:strRef>
              <c:f>charts!$B$19:$E$19</c:f>
              <c:strCache>
                <c:ptCount val="4"/>
                <c:pt idx="0">
                  <c:v>Engaging</c:v>
                </c:pt>
                <c:pt idx="1">
                  <c:v>Inspiring</c:v>
                </c:pt>
                <c:pt idx="2">
                  <c:v> Motivating</c:v>
                </c:pt>
                <c:pt idx="3">
                  <c:v>Passionate</c:v>
                </c:pt>
              </c:strCache>
            </c:strRef>
          </c:cat>
          <c:val>
            <c:numRef>
              <c:f>charts!$B$21:$E$21</c:f>
              <c:numCache>
                <c:formatCode>General</c:formatCode>
                <c:ptCount val="4"/>
                <c:pt idx="0">
                  <c:v>2</c:v>
                </c:pt>
                <c:pt idx="1">
                  <c:v>4</c:v>
                </c:pt>
                <c:pt idx="2">
                  <c:v>3</c:v>
                </c:pt>
                <c:pt idx="3">
                  <c:v>8</c:v>
                </c:pt>
              </c:numCache>
            </c:numRef>
          </c:val>
          <c:extLst>
            <c:ext xmlns:c16="http://schemas.microsoft.com/office/drawing/2014/chart" uri="{C3380CC4-5D6E-409C-BE32-E72D297353CC}">
              <c16:uniqueId val="{00000001-1FCC-4858-94A4-9F905E545E3E}"/>
            </c:ext>
          </c:extLst>
        </c:ser>
        <c:ser>
          <c:idx val="2"/>
          <c:order val="2"/>
          <c:tx>
            <c:strRef>
              <c:f>charts!$A$22</c:f>
              <c:strCache>
                <c:ptCount val="1"/>
                <c:pt idx="0">
                  <c:v>Managers n=4</c:v>
                </c:pt>
              </c:strCache>
            </c:strRef>
          </c:tx>
          <c:spPr>
            <a:solidFill>
              <a:schemeClr val="bg1">
                <a:lumMod val="50000"/>
              </a:schemeClr>
            </a:solidFill>
            <a:ln>
              <a:noFill/>
            </a:ln>
            <a:effectLst/>
          </c:spPr>
          <c:invertIfNegative val="0"/>
          <c:cat>
            <c:strRef>
              <c:f>charts!$B$19:$E$19</c:f>
              <c:strCache>
                <c:ptCount val="4"/>
                <c:pt idx="0">
                  <c:v>Engaging</c:v>
                </c:pt>
                <c:pt idx="1">
                  <c:v>Inspiring</c:v>
                </c:pt>
                <c:pt idx="2">
                  <c:v> Motivating</c:v>
                </c:pt>
                <c:pt idx="3">
                  <c:v>Passionate</c:v>
                </c:pt>
              </c:strCache>
            </c:strRef>
          </c:cat>
          <c:val>
            <c:numRef>
              <c:f>charts!$B$22:$E$22</c:f>
              <c:numCache>
                <c:formatCode>General</c:formatCode>
                <c:ptCount val="4"/>
                <c:pt idx="0">
                  <c:v>2</c:v>
                </c:pt>
                <c:pt idx="1">
                  <c:v>2</c:v>
                </c:pt>
                <c:pt idx="2">
                  <c:v>2</c:v>
                </c:pt>
                <c:pt idx="3">
                  <c:v>6</c:v>
                </c:pt>
              </c:numCache>
            </c:numRef>
          </c:val>
          <c:extLst>
            <c:ext xmlns:c16="http://schemas.microsoft.com/office/drawing/2014/chart" uri="{C3380CC4-5D6E-409C-BE32-E72D297353CC}">
              <c16:uniqueId val="{00000002-1FCC-4858-94A4-9F905E545E3E}"/>
            </c:ext>
          </c:extLst>
        </c:ser>
        <c:ser>
          <c:idx val="3"/>
          <c:order val="3"/>
          <c:tx>
            <c:strRef>
              <c:f>charts!$A$23</c:f>
              <c:strCache>
                <c:ptCount val="1"/>
                <c:pt idx="0">
                  <c:v>Alumni n=10</c:v>
                </c:pt>
              </c:strCache>
            </c:strRef>
          </c:tx>
          <c:spPr>
            <a:solidFill>
              <a:schemeClr val="bg2">
                <a:lumMod val="40000"/>
                <a:lumOff val="60000"/>
              </a:schemeClr>
            </a:solidFill>
            <a:ln>
              <a:noFill/>
            </a:ln>
            <a:effectLst/>
          </c:spPr>
          <c:invertIfNegative val="0"/>
          <c:cat>
            <c:strRef>
              <c:f>charts!$B$19:$E$19</c:f>
              <c:strCache>
                <c:ptCount val="4"/>
                <c:pt idx="0">
                  <c:v>Engaging</c:v>
                </c:pt>
                <c:pt idx="1">
                  <c:v>Inspiring</c:v>
                </c:pt>
                <c:pt idx="2">
                  <c:v> Motivating</c:v>
                </c:pt>
                <c:pt idx="3">
                  <c:v>Passionate</c:v>
                </c:pt>
              </c:strCache>
            </c:strRef>
          </c:cat>
          <c:val>
            <c:numRef>
              <c:f>charts!$B$23:$E$23</c:f>
              <c:numCache>
                <c:formatCode>General</c:formatCode>
                <c:ptCount val="4"/>
                <c:pt idx="0">
                  <c:v>17</c:v>
                </c:pt>
                <c:pt idx="1">
                  <c:v>10</c:v>
                </c:pt>
                <c:pt idx="2">
                  <c:v>10</c:v>
                </c:pt>
                <c:pt idx="3">
                  <c:v>5</c:v>
                </c:pt>
              </c:numCache>
            </c:numRef>
          </c:val>
          <c:extLst>
            <c:ext xmlns:c16="http://schemas.microsoft.com/office/drawing/2014/chart" uri="{C3380CC4-5D6E-409C-BE32-E72D297353CC}">
              <c16:uniqueId val="{00000003-1FCC-4858-94A4-9F905E545E3E}"/>
            </c:ext>
          </c:extLst>
        </c:ser>
        <c:dLbls>
          <c:showLegendKey val="0"/>
          <c:showVal val="0"/>
          <c:showCatName val="0"/>
          <c:showSerName val="0"/>
          <c:showPercent val="0"/>
          <c:showBubbleSize val="0"/>
        </c:dLbls>
        <c:gapWidth val="219"/>
        <c:overlap val="-27"/>
        <c:axId val="292788976"/>
        <c:axId val="292789304"/>
      </c:barChart>
      <c:catAx>
        <c:axId val="2927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2789304"/>
        <c:crosses val="autoZero"/>
        <c:auto val="1"/>
        <c:lblAlgn val="ctr"/>
        <c:lblOffset val="100"/>
        <c:noMultiLvlLbl val="0"/>
      </c:catAx>
      <c:valAx>
        <c:axId val="292789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mentions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788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Teaching Attributes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charts!$A$68</c:f>
              <c:strCache>
                <c:ptCount val="1"/>
                <c:pt idx="0">
                  <c:v>Academics n=20</c:v>
                </c:pt>
              </c:strCache>
            </c:strRef>
          </c:tx>
          <c:spPr>
            <a:solidFill>
              <a:srgbClr val="0070C0"/>
            </a:solidFill>
            <a:ln>
              <a:noFill/>
            </a:ln>
            <a:effectLst/>
          </c:spPr>
          <c:invertIfNegative val="0"/>
          <c:cat>
            <c:strRef>
              <c:f>charts!$B$67:$E$67</c:f>
              <c:strCache>
                <c:ptCount val="4"/>
                <c:pt idx="0">
                  <c:v>Content-based</c:v>
                </c:pt>
                <c:pt idx="1">
                  <c:v>Delivery-based</c:v>
                </c:pt>
                <c:pt idx="2">
                  <c:v>Learning-focused</c:v>
                </c:pt>
                <c:pt idx="3">
                  <c:v>Availability</c:v>
                </c:pt>
              </c:strCache>
            </c:strRef>
          </c:cat>
          <c:val>
            <c:numRef>
              <c:f>charts!$B$68:$E$68</c:f>
              <c:numCache>
                <c:formatCode>General</c:formatCode>
                <c:ptCount val="4"/>
                <c:pt idx="0">
                  <c:v>4</c:v>
                </c:pt>
                <c:pt idx="1">
                  <c:v>55</c:v>
                </c:pt>
                <c:pt idx="2">
                  <c:v>46</c:v>
                </c:pt>
              </c:numCache>
            </c:numRef>
          </c:val>
          <c:extLst>
            <c:ext xmlns:c16="http://schemas.microsoft.com/office/drawing/2014/chart" uri="{C3380CC4-5D6E-409C-BE32-E72D297353CC}">
              <c16:uniqueId val="{00000000-F9F6-49DF-A4F6-17A83DE7A8A6}"/>
            </c:ext>
          </c:extLst>
        </c:ser>
        <c:ser>
          <c:idx val="1"/>
          <c:order val="1"/>
          <c:tx>
            <c:strRef>
              <c:f>charts!$A$69</c:f>
              <c:strCache>
                <c:ptCount val="1"/>
                <c:pt idx="0">
                  <c:v>Students n=13</c:v>
                </c:pt>
              </c:strCache>
            </c:strRef>
          </c:tx>
          <c:spPr>
            <a:solidFill>
              <a:srgbClr val="990033"/>
            </a:solidFill>
            <a:ln>
              <a:noFill/>
            </a:ln>
            <a:effectLst/>
          </c:spPr>
          <c:invertIfNegative val="0"/>
          <c:cat>
            <c:strRef>
              <c:f>charts!$B$67:$E$67</c:f>
              <c:strCache>
                <c:ptCount val="4"/>
                <c:pt idx="0">
                  <c:v>Content-based</c:v>
                </c:pt>
                <c:pt idx="1">
                  <c:v>Delivery-based</c:v>
                </c:pt>
                <c:pt idx="2">
                  <c:v>Learning-focused</c:v>
                </c:pt>
                <c:pt idx="3">
                  <c:v>Availability</c:v>
                </c:pt>
              </c:strCache>
            </c:strRef>
          </c:cat>
          <c:val>
            <c:numRef>
              <c:f>charts!$B$69:$E$69</c:f>
              <c:numCache>
                <c:formatCode>General</c:formatCode>
                <c:ptCount val="4"/>
                <c:pt idx="0">
                  <c:v>13</c:v>
                </c:pt>
                <c:pt idx="1">
                  <c:v>12</c:v>
                </c:pt>
                <c:pt idx="2">
                  <c:v>18</c:v>
                </c:pt>
                <c:pt idx="3">
                  <c:v>6</c:v>
                </c:pt>
              </c:numCache>
            </c:numRef>
          </c:val>
          <c:extLst>
            <c:ext xmlns:c16="http://schemas.microsoft.com/office/drawing/2014/chart" uri="{C3380CC4-5D6E-409C-BE32-E72D297353CC}">
              <c16:uniqueId val="{00000001-F9F6-49DF-A4F6-17A83DE7A8A6}"/>
            </c:ext>
          </c:extLst>
        </c:ser>
        <c:ser>
          <c:idx val="2"/>
          <c:order val="2"/>
          <c:tx>
            <c:strRef>
              <c:f>charts!$A$70</c:f>
              <c:strCache>
                <c:ptCount val="1"/>
                <c:pt idx="0">
                  <c:v>Managers n=4</c:v>
                </c:pt>
              </c:strCache>
            </c:strRef>
          </c:tx>
          <c:spPr>
            <a:solidFill>
              <a:schemeClr val="bg1">
                <a:lumMod val="50000"/>
              </a:schemeClr>
            </a:solidFill>
            <a:ln>
              <a:noFill/>
            </a:ln>
            <a:effectLst/>
          </c:spPr>
          <c:invertIfNegative val="0"/>
          <c:cat>
            <c:strRef>
              <c:f>charts!$B$67:$E$67</c:f>
              <c:strCache>
                <c:ptCount val="4"/>
                <c:pt idx="0">
                  <c:v>Content-based</c:v>
                </c:pt>
                <c:pt idx="1">
                  <c:v>Delivery-based</c:v>
                </c:pt>
                <c:pt idx="2">
                  <c:v>Learning-focused</c:v>
                </c:pt>
                <c:pt idx="3">
                  <c:v>Availability</c:v>
                </c:pt>
              </c:strCache>
            </c:strRef>
          </c:cat>
          <c:val>
            <c:numRef>
              <c:f>charts!$B$70:$E$70</c:f>
              <c:numCache>
                <c:formatCode>General</c:formatCode>
                <c:ptCount val="4"/>
                <c:pt idx="1">
                  <c:v>23</c:v>
                </c:pt>
                <c:pt idx="2">
                  <c:v>9</c:v>
                </c:pt>
                <c:pt idx="3">
                  <c:v>9</c:v>
                </c:pt>
              </c:numCache>
            </c:numRef>
          </c:val>
          <c:extLst>
            <c:ext xmlns:c16="http://schemas.microsoft.com/office/drawing/2014/chart" uri="{C3380CC4-5D6E-409C-BE32-E72D297353CC}">
              <c16:uniqueId val="{00000002-F9F6-49DF-A4F6-17A83DE7A8A6}"/>
            </c:ext>
          </c:extLst>
        </c:ser>
        <c:ser>
          <c:idx val="3"/>
          <c:order val="3"/>
          <c:tx>
            <c:strRef>
              <c:f>charts!$A$71</c:f>
              <c:strCache>
                <c:ptCount val="1"/>
                <c:pt idx="0">
                  <c:v>Alumni n=10</c:v>
                </c:pt>
              </c:strCache>
            </c:strRef>
          </c:tx>
          <c:spPr>
            <a:solidFill>
              <a:schemeClr val="bg2">
                <a:lumMod val="40000"/>
                <a:lumOff val="60000"/>
              </a:schemeClr>
            </a:solidFill>
            <a:ln>
              <a:noFill/>
            </a:ln>
            <a:effectLst/>
          </c:spPr>
          <c:invertIfNegative val="0"/>
          <c:cat>
            <c:strRef>
              <c:f>charts!$B$67:$E$67</c:f>
              <c:strCache>
                <c:ptCount val="4"/>
                <c:pt idx="0">
                  <c:v>Content-based</c:v>
                </c:pt>
                <c:pt idx="1">
                  <c:v>Delivery-based</c:v>
                </c:pt>
                <c:pt idx="2">
                  <c:v>Learning-focused</c:v>
                </c:pt>
                <c:pt idx="3">
                  <c:v>Availability</c:v>
                </c:pt>
              </c:strCache>
            </c:strRef>
          </c:cat>
          <c:val>
            <c:numRef>
              <c:f>charts!$B$71:$E$71</c:f>
              <c:numCache>
                <c:formatCode>General</c:formatCode>
                <c:ptCount val="4"/>
                <c:pt idx="0">
                  <c:v>2</c:v>
                </c:pt>
                <c:pt idx="1">
                  <c:v>6</c:v>
                </c:pt>
                <c:pt idx="2">
                  <c:v>23</c:v>
                </c:pt>
              </c:numCache>
            </c:numRef>
          </c:val>
          <c:extLst>
            <c:ext xmlns:c16="http://schemas.microsoft.com/office/drawing/2014/chart" uri="{C3380CC4-5D6E-409C-BE32-E72D297353CC}">
              <c16:uniqueId val="{00000003-F9F6-49DF-A4F6-17A83DE7A8A6}"/>
            </c:ext>
          </c:extLst>
        </c:ser>
        <c:dLbls>
          <c:showLegendKey val="0"/>
          <c:showVal val="0"/>
          <c:showCatName val="0"/>
          <c:showSerName val="0"/>
          <c:showPercent val="0"/>
          <c:showBubbleSize val="0"/>
        </c:dLbls>
        <c:gapWidth val="219"/>
        <c:overlap val="-27"/>
        <c:axId val="318229816"/>
        <c:axId val="318228504"/>
      </c:barChart>
      <c:catAx>
        <c:axId val="31822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8228504"/>
        <c:crosses val="autoZero"/>
        <c:auto val="1"/>
        <c:lblAlgn val="ctr"/>
        <c:lblOffset val="100"/>
        <c:noMultiLvlLbl val="0"/>
      </c:catAx>
      <c:valAx>
        <c:axId val="318228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mentions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8229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Assessment &amp; Feedback</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Pt>
            <c:idx val="1"/>
            <c:invertIfNegative val="0"/>
            <c:bubble3D val="0"/>
            <c:spPr>
              <a:solidFill>
                <a:srgbClr val="990033"/>
              </a:solidFill>
              <a:ln>
                <a:noFill/>
              </a:ln>
              <a:effectLst/>
            </c:spPr>
            <c:extLst>
              <c:ext xmlns:c16="http://schemas.microsoft.com/office/drawing/2014/chart" uri="{C3380CC4-5D6E-409C-BE32-E72D297353CC}">
                <c16:uniqueId val="{00000001-E5C3-4CE2-A575-C921F439C50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E5C3-4CE2-A575-C921F439C50A}"/>
              </c:ext>
            </c:extLst>
          </c:dPt>
          <c:cat>
            <c:strRef>
              <c:f>charts!$A$107:$A$109</c:f>
              <c:strCache>
                <c:ptCount val="3"/>
                <c:pt idx="0">
                  <c:v>Academics</c:v>
                </c:pt>
                <c:pt idx="1">
                  <c:v>Students</c:v>
                </c:pt>
                <c:pt idx="2">
                  <c:v>Managers</c:v>
                </c:pt>
              </c:strCache>
            </c:strRef>
          </c:cat>
          <c:val>
            <c:numRef>
              <c:f>charts!$B$107:$B$109</c:f>
              <c:numCache>
                <c:formatCode>General</c:formatCode>
                <c:ptCount val="3"/>
                <c:pt idx="0">
                  <c:v>31</c:v>
                </c:pt>
                <c:pt idx="1">
                  <c:v>31</c:v>
                </c:pt>
                <c:pt idx="2">
                  <c:v>21</c:v>
                </c:pt>
              </c:numCache>
            </c:numRef>
          </c:val>
          <c:extLst>
            <c:ext xmlns:c16="http://schemas.microsoft.com/office/drawing/2014/chart" uri="{C3380CC4-5D6E-409C-BE32-E72D297353CC}">
              <c16:uniqueId val="{00000000-E5C3-4CE2-A575-C921F439C50A}"/>
            </c:ext>
          </c:extLst>
        </c:ser>
        <c:dLbls>
          <c:showLegendKey val="0"/>
          <c:showVal val="0"/>
          <c:showCatName val="0"/>
          <c:showSerName val="0"/>
          <c:showPercent val="0"/>
          <c:showBubbleSize val="0"/>
        </c:dLbls>
        <c:gapWidth val="219"/>
        <c:overlap val="-27"/>
        <c:axId val="289904760"/>
        <c:axId val="289903120"/>
      </c:barChart>
      <c:catAx>
        <c:axId val="28990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9903120"/>
        <c:crosses val="autoZero"/>
        <c:auto val="1"/>
        <c:lblAlgn val="ctr"/>
        <c:lblOffset val="100"/>
        <c:noMultiLvlLbl val="0"/>
      </c:catAx>
      <c:valAx>
        <c:axId val="28990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dirty="0" smtClean="0"/>
                  <a:t>Number of mentions</a:t>
                </a:r>
                <a:endParaRPr lang="en-GB" sz="1800" dirty="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990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6CB31-C98A-4E87-B174-93943C893987}" type="datetimeFigureOut">
              <a:rPr lang="en-GB" smtClean="0"/>
              <a:t>25/06/2018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26DBD-FABF-459C-9D20-31A3BFFC81BC}" type="slidenum">
              <a:rPr lang="en-GB" smtClean="0"/>
              <a:t>‹#›</a:t>
            </a:fld>
            <a:endParaRPr lang="en-GB"/>
          </a:p>
        </p:txBody>
      </p:sp>
    </p:spTree>
    <p:extLst>
      <p:ext uri="{BB962C8B-B14F-4D97-AF65-F5344CB8AC3E}">
        <p14:creationId xmlns:p14="http://schemas.microsoft.com/office/powerpoint/2010/main" val="404702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and take</a:t>
            </a:r>
          </a:p>
          <a:p>
            <a:r>
              <a:rPr lang="en-GB" dirty="0" smtClean="0"/>
              <a:t>Trial &amp; error</a:t>
            </a:r>
          </a:p>
          <a:p>
            <a:r>
              <a:rPr lang="en-GB" dirty="0" smtClean="0"/>
              <a:t>Wait and see</a:t>
            </a:r>
          </a:p>
          <a:p>
            <a:r>
              <a:rPr lang="en-GB" dirty="0" smtClean="0"/>
              <a:t>Rhyme or reason</a:t>
            </a:r>
          </a:p>
          <a:p>
            <a:r>
              <a:rPr lang="en-GB" dirty="0" smtClean="0"/>
              <a:t>Bread &amp; butter</a:t>
            </a:r>
            <a:endParaRPr lang="en-GB" dirty="0"/>
          </a:p>
        </p:txBody>
      </p:sp>
      <p:sp>
        <p:nvSpPr>
          <p:cNvPr id="4" name="Slide Number Placeholder 3"/>
          <p:cNvSpPr>
            <a:spLocks noGrp="1"/>
          </p:cNvSpPr>
          <p:nvPr>
            <p:ph type="sldNum" sz="quarter" idx="10"/>
          </p:nvPr>
        </p:nvSpPr>
        <p:spPr/>
        <p:txBody>
          <a:bodyPr/>
          <a:lstStyle/>
          <a:p>
            <a:fld id="{E4B26DBD-FABF-459C-9D20-31A3BFFC81BC}" type="slidenum">
              <a:rPr lang="en-GB" smtClean="0"/>
              <a:t>2</a:t>
            </a:fld>
            <a:endParaRPr lang="en-GB"/>
          </a:p>
        </p:txBody>
      </p:sp>
    </p:spTree>
    <p:extLst>
      <p:ext uri="{BB962C8B-B14F-4D97-AF65-F5344CB8AC3E}">
        <p14:creationId xmlns:p14="http://schemas.microsoft.com/office/powerpoint/2010/main" val="140315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OW Leading the Way claret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2254251" y="1474789"/>
            <a:ext cx="9596967" cy="1470025"/>
          </a:xfrm>
        </p:spPr>
        <p:txBody>
          <a:bodyPr/>
          <a:lstStyle>
            <a:lvl1pPr>
              <a:lnSpc>
                <a:spcPts val="5000"/>
              </a:lnSpc>
              <a:defRPr sz="4800"/>
            </a:lvl1pPr>
          </a:lstStyle>
          <a:p>
            <a:r>
              <a:rPr lang="en-US"/>
              <a:t>Click to edit Master title style</a:t>
            </a:r>
          </a:p>
        </p:txBody>
      </p:sp>
      <p:sp>
        <p:nvSpPr>
          <p:cNvPr id="18435" name="Rectangle 3"/>
          <p:cNvSpPr>
            <a:spLocks noGrp="1" noChangeArrowheads="1"/>
          </p:cNvSpPr>
          <p:nvPr>
            <p:ph type="subTitle" idx="1"/>
          </p:nvPr>
        </p:nvSpPr>
        <p:spPr>
          <a:xfrm>
            <a:off x="2256367" y="3068639"/>
            <a:ext cx="9596967"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13870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654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5151" y="1474789"/>
            <a:ext cx="2398183" cy="50498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54251" y="1474789"/>
            <a:ext cx="6997700" cy="50498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3132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85BD81-B1BB-464F-A854-5651C27092F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18052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85BD81-B1BB-464F-A854-5651C27092F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174169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85BD81-B1BB-464F-A854-5651C27092F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49240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85BD81-B1BB-464F-A854-5651C27092F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328707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85BD81-B1BB-464F-A854-5651C27092FE}" type="datetimeFigureOut">
              <a:rPr lang="en-GB" smtClean="0"/>
              <a:t>25/06/2018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4282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85BD81-B1BB-464F-A854-5651C27092FE}" type="datetimeFigureOut">
              <a:rPr lang="en-GB" smtClean="0"/>
              <a:t>25/06/2018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279903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5BD81-B1BB-464F-A854-5651C27092FE}" type="datetimeFigureOut">
              <a:rPr lang="en-GB" smtClean="0"/>
              <a:t>25/06/2018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92615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85BD81-B1BB-464F-A854-5651C27092F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194003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8262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85BD81-B1BB-464F-A854-5651C27092FE}"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369581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85BD81-B1BB-464F-A854-5651C27092F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130215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85BD81-B1BB-464F-A854-5651C27092FE}"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2966-D9EF-437B-80FE-A1E5D50C1804}" type="slidenum">
              <a:rPr lang="en-GB" smtClean="0"/>
              <a:t>‹#›</a:t>
            </a:fld>
            <a:endParaRPr lang="en-GB"/>
          </a:p>
        </p:txBody>
      </p:sp>
    </p:spTree>
    <p:extLst>
      <p:ext uri="{BB962C8B-B14F-4D97-AF65-F5344CB8AC3E}">
        <p14:creationId xmlns:p14="http://schemas.microsoft.com/office/powerpoint/2010/main" val="2131526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W Leading the Way white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OW Leading the Way claret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2254251" y="1474789"/>
            <a:ext cx="9596967" cy="1470025"/>
          </a:xfrm>
        </p:spPr>
        <p:txBody>
          <a:bodyPr/>
          <a:lstStyle>
            <a:lvl1pPr>
              <a:lnSpc>
                <a:spcPts val="5000"/>
              </a:lnSpc>
              <a:defRPr sz="4800"/>
            </a:lvl1pPr>
          </a:lstStyle>
          <a:p>
            <a:r>
              <a:rPr lang="en-US"/>
              <a:t>Click to edit Master title style</a:t>
            </a:r>
          </a:p>
        </p:txBody>
      </p:sp>
      <p:sp>
        <p:nvSpPr>
          <p:cNvPr id="18435" name="Rectangle 3"/>
          <p:cNvSpPr>
            <a:spLocks noGrp="1" noChangeArrowheads="1"/>
          </p:cNvSpPr>
          <p:nvPr>
            <p:ph type="subTitle" idx="1"/>
          </p:nvPr>
        </p:nvSpPr>
        <p:spPr>
          <a:xfrm>
            <a:off x="2256367" y="3068639"/>
            <a:ext cx="9596967" cy="3455987"/>
          </a:xfrm>
        </p:spPr>
        <p:txBody>
          <a:bodyPr/>
          <a:lstStyle>
            <a:lvl1pPr marL="0" indent="0">
              <a:buFont typeface="Arial" pitchFamily="-105" charset="0"/>
              <a:buNone/>
              <a:defRPr/>
            </a:lvl1pPr>
          </a:lstStyle>
          <a:p>
            <a:r>
              <a:rPr lang="en-US"/>
              <a:t>Click to edit Master subtitle style</a:t>
            </a:r>
          </a:p>
        </p:txBody>
      </p:sp>
    </p:spTree>
    <p:extLst>
      <p:ext uri="{BB962C8B-B14F-4D97-AF65-F5344CB8AC3E}">
        <p14:creationId xmlns:p14="http://schemas.microsoft.com/office/powerpoint/2010/main" val="3843571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2438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1535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56367" y="2205039"/>
            <a:ext cx="4696884"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7156451" y="2205039"/>
            <a:ext cx="469688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42800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339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4251" y="1980000"/>
            <a:ext cx="9596967" cy="2160000"/>
          </a:xfrm>
        </p:spPr>
        <p:txBody>
          <a:bodyPr/>
          <a:lstStyle>
            <a:lvl1pPr>
              <a:lnSpc>
                <a:spcPts val="5000"/>
              </a:lnSpc>
              <a:defRPr sz="4800"/>
            </a:lvl1pPr>
          </a:lstStyle>
          <a:p>
            <a:r>
              <a:rPr lang="en-GB" smtClean="0"/>
              <a:t>Click to edit Master title style</a:t>
            </a:r>
            <a:endParaRPr lang="en-US"/>
          </a:p>
        </p:txBody>
      </p:sp>
    </p:spTree>
    <p:extLst>
      <p:ext uri="{BB962C8B-B14F-4D97-AF65-F5344CB8AC3E}">
        <p14:creationId xmlns:p14="http://schemas.microsoft.com/office/powerpoint/2010/main" val="1828101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83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160876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537607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1928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0131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5151" y="1474789"/>
            <a:ext cx="2398183" cy="50498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54251" y="1474789"/>
            <a:ext cx="6997700" cy="50498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5624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56367" y="2205039"/>
            <a:ext cx="4696884"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7156451" y="2205039"/>
            <a:ext cx="4696883"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2898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1087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4251" y="1980000"/>
            <a:ext cx="9596967" cy="2160000"/>
          </a:xfrm>
        </p:spPr>
        <p:txBody>
          <a:bodyPr/>
          <a:lstStyle>
            <a:lvl1pPr>
              <a:lnSpc>
                <a:spcPts val="5000"/>
              </a:lnSpc>
              <a:defRPr sz="4800"/>
            </a:lvl1pPr>
          </a:lstStyle>
          <a:p>
            <a:r>
              <a:rPr lang="en-GB" smtClean="0"/>
              <a:t>Click to edit Master title style</a:t>
            </a:r>
            <a:endParaRPr lang="en-US"/>
          </a:p>
        </p:txBody>
      </p:sp>
    </p:spTree>
    <p:extLst>
      <p:ext uri="{BB962C8B-B14F-4D97-AF65-F5344CB8AC3E}">
        <p14:creationId xmlns:p14="http://schemas.microsoft.com/office/powerpoint/2010/main" val="151749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55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6082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8162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54251" y="1474788"/>
            <a:ext cx="959696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2256367" y="2205039"/>
            <a:ext cx="959696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4" descr="UOW Leading the Way white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OW Leading the Way claret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341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ts val="2600"/>
        </a:lnSpc>
        <a:spcBef>
          <a:spcPct val="0"/>
        </a:spcBef>
        <a:spcAft>
          <a:spcPct val="0"/>
        </a:spcAft>
        <a:defRPr sz="2400" b="1">
          <a:solidFill>
            <a:srgbClr val="6A1A41"/>
          </a:solidFill>
          <a:latin typeface="+mj-lt"/>
          <a:ea typeface="ＭＳ Ｐゴシック" charset="0"/>
          <a:cs typeface="ＭＳ Ｐゴシック" charset="0"/>
        </a:defRPr>
      </a:lvl1pPr>
      <a:lvl2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2pPr>
      <a:lvl3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3pPr>
      <a:lvl4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4pPr>
      <a:lvl5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5pPr>
      <a:lvl6pPr marL="457200" algn="l" rtl="0" fontAlgn="base">
        <a:lnSpc>
          <a:spcPts val="2600"/>
        </a:lnSpc>
        <a:spcBef>
          <a:spcPct val="0"/>
        </a:spcBef>
        <a:spcAft>
          <a:spcPct val="0"/>
        </a:spcAft>
        <a:defRPr sz="2400" b="1">
          <a:solidFill>
            <a:srgbClr val="6A1A41"/>
          </a:solidFill>
          <a:latin typeface="Arial" pitchFamily="-105" charset="0"/>
        </a:defRPr>
      </a:lvl6pPr>
      <a:lvl7pPr marL="914400" algn="l" rtl="0" fontAlgn="base">
        <a:lnSpc>
          <a:spcPts val="2600"/>
        </a:lnSpc>
        <a:spcBef>
          <a:spcPct val="0"/>
        </a:spcBef>
        <a:spcAft>
          <a:spcPct val="0"/>
        </a:spcAft>
        <a:defRPr sz="2400" b="1">
          <a:solidFill>
            <a:srgbClr val="6A1A41"/>
          </a:solidFill>
          <a:latin typeface="Arial" pitchFamily="-105" charset="0"/>
        </a:defRPr>
      </a:lvl7pPr>
      <a:lvl8pPr marL="1371600" algn="l" rtl="0" fontAlgn="base">
        <a:lnSpc>
          <a:spcPts val="2600"/>
        </a:lnSpc>
        <a:spcBef>
          <a:spcPct val="0"/>
        </a:spcBef>
        <a:spcAft>
          <a:spcPct val="0"/>
        </a:spcAft>
        <a:defRPr sz="2400" b="1">
          <a:solidFill>
            <a:srgbClr val="6A1A41"/>
          </a:solidFill>
          <a:latin typeface="Arial" pitchFamily="-105" charset="0"/>
        </a:defRPr>
      </a:lvl8pPr>
      <a:lvl9pPr marL="1828800" algn="l" rtl="0" fontAlgn="base">
        <a:lnSpc>
          <a:spcPts val="2600"/>
        </a:lnSpc>
        <a:spcBef>
          <a:spcPct val="0"/>
        </a:spcBef>
        <a:spcAft>
          <a:spcPct val="0"/>
        </a:spcAft>
        <a:defRPr sz="2400" b="1">
          <a:solidFill>
            <a:srgbClr val="6A1A4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anose="020B0604020202020204" pitchFamily="34" charset="0"/>
        <a:buChar char="–"/>
        <a:defRPr sz="2400">
          <a:solidFill>
            <a:srgbClr val="7D9AAA"/>
          </a:solidFill>
          <a:latin typeface="+mn-lt"/>
          <a:ea typeface="ＭＳ Ｐゴシック" charset="0"/>
          <a:cs typeface="ＭＳ Ｐゴシック" charset="0"/>
        </a:defRPr>
      </a:lvl1pPr>
      <a:lvl2pPr marL="742950" indent="-28575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2pPr>
      <a:lvl3pPr marL="1143000" indent="-22860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5pPr>
      <a:lvl6pPr marL="2514600" indent="-228600" algn="l" rtl="0" fontAlgn="base">
        <a:spcBef>
          <a:spcPct val="20000"/>
        </a:spcBef>
        <a:spcAft>
          <a:spcPct val="0"/>
        </a:spcAft>
        <a:buChar char="»"/>
        <a:defRPr sz="2000">
          <a:solidFill>
            <a:srgbClr val="7D9AAA"/>
          </a:solidFill>
          <a:latin typeface="+mn-lt"/>
          <a:ea typeface="ＭＳ Ｐゴシック" pitchFamily="-105" charset="-128"/>
        </a:defRPr>
      </a:lvl6pPr>
      <a:lvl7pPr marL="2971800" indent="-228600" algn="l" rtl="0" fontAlgn="base">
        <a:spcBef>
          <a:spcPct val="20000"/>
        </a:spcBef>
        <a:spcAft>
          <a:spcPct val="0"/>
        </a:spcAft>
        <a:buChar char="»"/>
        <a:defRPr sz="2000">
          <a:solidFill>
            <a:srgbClr val="7D9AAA"/>
          </a:solidFill>
          <a:latin typeface="+mn-lt"/>
          <a:ea typeface="ＭＳ Ｐゴシック" pitchFamily="-105" charset="-128"/>
        </a:defRPr>
      </a:lvl7pPr>
      <a:lvl8pPr marL="3429000" indent="-228600" algn="l" rtl="0" fontAlgn="base">
        <a:spcBef>
          <a:spcPct val="20000"/>
        </a:spcBef>
        <a:spcAft>
          <a:spcPct val="0"/>
        </a:spcAft>
        <a:buChar char="»"/>
        <a:defRPr sz="2000">
          <a:solidFill>
            <a:srgbClr val="7D9AAA"/>
          </a:solidFill>
          <a:latin typeface="+mn-lt"/>
          <a:ea typeface="ＭＳ Ｐゴシック" pitchFamily="-105" charset="-128"/>
        </a:defRPr>
      </a:lvl8pPr>
      <a:lvl9pPr marL="3886200" indent="-228600" algn="l" rtl="0" fontAlgn="base">
        <a:spcBef>
          <a:spcPct val="20000"/>
        </a:spcBef>
        <a:spcAft>
          <a:spcPct val="0"/>
        </a:spcAft>
        <a:buChar char="»"/>
        <a:defRPr sz="2000">
          <a:solidFill>
            <a:srgbClr val="7D9AAA"/>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5BD81-B1BB-464F-A854-5651C27092FE}" type="datetimeFigureOut">
              <a:rPr lang="en-GB" smtClean="0"/>
              <a:t>25/06/2018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F2966-D9EF-437B-80FE-A1E5D50C1804}" type="slidenum">
              <a:rPr lang="en-GB" smtClean="0"/>
              <a:t>‹#›</a:t>
            </a:fld>
            <a:endParaRPr lang="en-GB"/>
          </a:p>
        </p:txBody>
      </p:sp>
    </p:spTree>
    <p:extLst>
      <p:ext uri="{BB962C8B-B14F-4D97-AF65-F5344CB8AC3E}">
        <p14:creationId xmlns:p14="http://schemas.microsoft.com/office/powerpoint/2010/main" val="67140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54251" y="1474788"/>
            <a:ext cx="959696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2256367" y="2205039"/>
            <a:ext cx="959696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4" name="Picture 4" descr="UOW Leading the Way white1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OW Leading the Way claret1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351" y="142875"/>
            <a:ext cx="175048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331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ts val="2600"/>
        </a:lnSpc>
        <a:spcBef>
          <a:spcPct val="0"/>
        </a:spcBef>
        <a:spcAft>
          <a:spcPct val="0"/>
        </a:spcAft>
        <a:defRPr sz="2400" b="1">
          <a:solidFill>
            <a:srgbClr val="6A1A41"/>
          </a:solidFill>
          <a:latin typeface="+mj-lt"/>
          <a:ea typeface="ＭＳ Ｐゴシック" charset="0"/>
          <a:cs typeface="ＭＳ Ｐゴシック" charset="0"/>
        </a:defRPr>
      </a:lvl1pPr>
      <a:lvl2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2pPr>
      <a:lvl3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3pPr>
      <a:lvl4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4pPr>
      <a:lvl5pPr algn="l" rtl="0" eaLnBrk="0" fontAlgn="base" hangingPunct="0">
        <a:lnSpc>
          <a:spcPts val="2600"/>
        </a:lnSpc>
        <a:spcBef>
          <a:spcPct val="0"/>
        </a:spcBef>
        <a:spcAft>
          <a:spcPct val="0"/>
        </a:spcAft>
        <a:defRPr sz="2400" b="1">
          <a:solidFill>
            <a:srgbClr val="6A1A41"/>
          </a:solidFill>
          <a:latin typeface="Arial" pitchFamily="-105" charset="0"/>
          <a:ea typeface="ＭＳ Ｐゴシック" charset="0"/>
          <a:cs typeface="ＭＳ Ｐゴシック" charset="0"/>
        </a:defRPr>
      </a:lvl5pPr>
      <a:lvl6pPr marL="457200" algn="l" rtl="0" fontAlgn="base">
        <a:lnSpc>
          <a:spcPts val="2600"/>
        </a:lnSpc>
        <a:spcBef>
          <a:spcPct val="0"/>
        </a:spcBef>
        <a:spcAft>
          <a:spcPct val="0"/>
        </a:spcAft>
        <a:defRPr sz="2400" b="1">
          <a:solidFill>
            <a:srgbClr val="6A1A41"/>
          </a:solidFill>
          <a:latin typeface="Arial" pitchFamily="-105" charset="0"/>
        </a:defRPr>
      </a:lvl6pPr>
      <a:lvl7pPr marL="914400" algn="l" rtl="0" fontAlgn="base">
        <a:lnSpc>
          <a:spcPts val="2600"/>
        </a:lnSpc>
        <a:spcBef>
          <a:spcPct val="0"/>
        </a:spcBef>
        <a:spcAft>
          <a:spcPct val="0"/>
        </a:spcAft>
        <a:defRPr sz="2400" b="1">
          <a:solidFill>
            <a:srgbClr val="6A1A41"/>
          </a:solidFill>
          <a:latin typeface="Arial" pitchFamily="-105" charset="0"/>
        </a:defRPr>
      </a:lvl7pPr>
      <a:lvl8pPr marL="1371600" algn="l" rtl="0" fontAlgn="base">
        <a:lnSpc>
          <a:spcPts val="2600"/>
        </a:lnSpc>
        <a:spcBef>
          <a:spcPct val="0"/>
        </a:spcBef>
        <a:spcAft>
          <a:spcPct val="0"/>
        </a:spcAft>
        <a:defRPr sz="2400" b="1">
          <a:solidFill>
            <a:srgbClr val="6A1A41"/>
          </a:solidFill>
          <a:latin typeface="Arial" pitchFamily="-105" charset="0"/>
        </a:defRPr>
      </a:lvl8pPr>
      <a:lvl9pPr marL="1828800" algn="l" rtl="0" fontAlgn="base">
        <a:lnSpc>
          <a:spcPts val="2600"/>
        </a:lnSpc>
        <a:spcBef>
          <a:spcPct val="0"/>
        </a:spcBef>
        <a:spcAft>
          <a:spcPct val="0"/>
        </a:spcAft>
        <a:defRPr sz="2400" b="1">
          <a:solidFill>
            <a:srgbClr val="6A1A41"/>
          </a:solidFill>
          <a:latin typeface="Arial" pitchFamily="-105" charset="0"/>
        </a:defRPr>
      </a:lvl9pPr>
    </p:titleStyle>
    <p:bodyStyle>
      <a:lvl1pPr marL="342900" indent="-342900" algn="l" rtl="0" eaLnBrk="0" fontAlgn="base" hangingPunct="0">
        <a:lnSpc>
          <a:spcPts val="2900"/>
        </a:lnSpc>
        <a:spcBef>
          <a:spcPct val="20000"/>
        </a:spcBef>
        <a:spcAft>
          <a:spcPct val="0"/>
        </a:spcAft>
        <a:buFont typeface="Arial" panose="020B0604020202020204" pitchFamily="34" charset="0"/>
        <a:buChar char="–"/>
        <a:defRPr sz="2400">
          <a:solidFill>
            <a:srgbClr val="7D9AAA"/>
          </a:solidFill>
          <a:latin typeface="+mn-lt"/>
          <a:ea typeface="ＭＳ Ｐゴシック" charset="0"/>
          <a:cs typeface="ＭＳ Ｐゴシック" charset="0"/>
        </a:defRPr>
      </a:lvl1pPr>
      <a:lvl2pPr marL="742950" indent="-28575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2pPr>
      <a:lvl3pPr marL="1143000" indent="-228600" algn="l" rtl="0" eaLnBrk="0" fontAlgn="base" hangingPunct="0">
        <a:lnSpc>
          <a:spcPts val="2900"/>
        </a:lnSpc>
        <a:spcBef>
          <a:spcPct val="20000"/>
        </a:spcBef>
        <a:spcAft>
          <a:spcPct val="0"/>
        </a:spcAft>
        <a:buChar char="•"/>
        <a:defRPr sz="2400">
          <a:solidFill>
            <a:srgbClr val="7D9AAA"/>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rgbClr val="7D9AAA"/>
          </a:solidFill>
          <a:latin typeface="+mn-lt"/>
          <a:ea typeface="ＭＳ Ｐゴシック" pitchFamily="-105" charset="-128"/>
        </a:defRPr>
      </a:lvl5pPr>
      <a:lvl6pPr marL="2514600" indent="-228600" algn="l" rtl="0" fontAlgn="base">
        <a:spcBef>
          <a:spcPct val="20000"/>
        </a:spcBef>
        <a:spcAft>
          <a:spcPct val="0"/>
        </a:spcAft>
        <a:buChar char="»"/>
        <a:defRPr sz="2000">
          <a:solidFill>
            <a:srgbClr val="7D9AAA"/>
          </a:solidFill>
          <a:latin typeface="+mn-lt"/>
          <a:ea typeface="ＭＳ Ｐゴシック" pitchFamily="-105" charset="-128"/>
        </a:defRPr>
      </a:lvl6pPr>
      <a:lvl7pPr marL="2971800" indent="-228600" algn="l" rtl="0" fontAlgn="base">
        <a:spcBef>
          <a:spcPct val="20000"/>
        </a:spcBef>
        <a:spcAft>
          <a:spcPct val="0"/>
        </a:spcAft>
        <a:buChar char="»"/>
        <a:defRPr sz="2000">
          <a:solidFill>
            <a:srgbClr val="7D9AAA"/>
          </a:solidFill>
          <a:latin typeface="+mn-lt"/>
          <a:ea typeface="ＭＳ Ｐゴシック" pitchFamily="-105" charset="-128"/>
        </a:defRPr>
      </a:lvl7pPr>
      <a:lvl8pPr marL="3429000" indent="-228600" algn="l" rtl="0" fontAlgn="base">
        <a:spcBef>
          <a:spcPct val="20000"/>
        </a:spcBef>
        <a:spcAft>
          <a:spcPct val="0"/>
        </a:spcAft>
        <a:buChar char="»"/>
        <a:defRPr sz="2000">
          <a:solidFill>
            <a:srgbClr val="7D9AAA"/>
          </a:solidFill>
          <a:latin typeface="+mn-lt"/>
          <a:ea typeface="ＭＳ Ｐゴシック" pitchFamily="-105" charset="-128"/>
        </a:defRPr>
      </a:lvl8pPr>
      <a:lvl9pPr marL="3886200" indent="-228600" algn="l" rtl="0" fontAlgn="base">
        <a:spcBef>
          <a:spcPct val="20000"/>
        </a:spcBef>
        <a:spcAft>
          <a:spcPct val="0"/>
        </a:spcAft>
        <a:buChar char="»"/>
        <a:defRPr sz="2000">
          <a:solidFill>
            <a:srgbClr val="7D9AAA"/>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118704_9578+Burn72cropped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4"/>
          <p:cNvSpPr>
            <a:spLocks noGrp="1"/>
          </p:cNvSpPr>
          <p:nvPr>
            <p:ph type="title"/>
          </p:nvPr>
        </p:nvSpPr>
        <p:spPr>
          <a:xfrm>
            <a:off x="3214689" y="1476375"/>
            <a:ext cx="7197725" cy="2889250"/>
          </a:xfrm>
        </p:spPr>
        <p:txBody>
          <a:bodyPr/>
          <a:lstStyle/>
          <a:p>
            <a:r>
              <a:rPr lang="en-US" altLang="en-US" dirty="0" smtClean="0">
                <a:solidFill>
                  <a:schemeClr val="bg1"/>
                </a:solidFill>
                <a:ea typeface="ＭＳ Ｐゴシック" panose="020B0600070205080204" pitchFamily="34" charset="-128"/>
              </a:rPr>
              <a:t>We all know what Teaching Excellence means, don’t we?</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pic>
        <p:nvPicPr>
          <p:cNvPr id="8195" name="Picture 4" descr="Leadingtheway.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44463"/>
            <a:ext cx="13144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09165" y="3573017"/>
            <a:ext cx="5905648" cy="584775"/>
          </a:xfrm>
          <a:prstGeom prst="rect">
            <a:avLst/>
          </a:prstGeom>
          <a:noFill/>
        </p:spPr>
        <p:txBody>
          <a:bodyPr wrap="square" rtlCol="0">
            <a:spAutoFit/>
          </a:bodyPr>
          <a:lstStyle/>
          <a:p>
            <a:r>
              <a:rPr lang="en-GB" sz="3200" dirty="0">
                <a:solidFill>
                  <a:schemeClr val="bg1"/>
                </a:solidFill>
              </a:rPr>
              <a:t>Gillian Rhodes</a:t>
            </a:r>
          </a:p>
        </p:txBody>
      </p:sp>
    </p:spTree>
    <p:extLst>
      <p:ext uri="{BB962C8B-B14F-4D97-AF65-F5344CB8AC3E}">
        <p14:creationId xmlns:p14="http://schemas.microsoft.com/office/powerpoint/2010/main" val="8234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attributes</a:t>
            </a:r>
            <a:endParaRPr lang="en-GB" dirty="0"/>
          </a:p>
        </p:txBody>
      </p:sp>
      <p:sp>
        <p:nvSpPr>
          <p:cNvPr id="3" name="Content Placeholder 2"/>
          <p:cNvSpPr>
            <a:spLocks noGrp="1"/>
          </p:cNvSpPr>
          <p:nvPr>
            <p:ph idx="1"/>
          </p:nvPr>
        </p:nvSpPr>
        <p:spPr>
          <a:xfrm>
            <a:off x="1853515" y="2205039"/>
            <a:ext cx="9999820" cy="4319587"/>
          </a:xfrm>
        </p:spPr>
        <p:txBody>
          <a:bodyPr/>
          <a:lstStyle/>
          <a:p>
            <a:r>
              <a:rPr lang="en-GB" dirty="0" smtClean="0"/>
              <a:t>Human </a:t>
            </a:r>
            <a:r>
              <a:rPr lang="en-GB" dirty="0"/>
              <a:t>Interaction </a:t>
            </a:r>
            <a:r>
              <a:rPr lang="en-GB" dirty="0" smtClean="0"/>
              <a:t>- Relationship</a:t>
            </a:r>
            <a:r>
              <a:rPr lang="en-GB" dirty="0"/>
              <a:t>, </a:t>
            </a:r>
            <a:r>
              <a:rPr lang="en-GB" dirty="0" smtClean="0"/>
              <a:t>Caring/Supportive</a:t>
            </a:r>
            <a:r>
              <a:rPr lang="en-GB" dirty="0"/>
              <a:t>, Empathetic, </a:t>
            </a:r>
            <a:r>
              <a:rPr lang="en-GB" dirty="0" smtClean="0"/>
              <a:t>Approachable</a:t>
            </a:r>
          </a:p>
          <a:p>
            <a:pPr lvl="1"/>
            <a:r>
              <a:rPr lang="en-GB" dirty="0" smtClean="0"/>
              <a:t>mentioned </a:t>
            </a:r>
            <a:r>
              <a:rPr lang="en-GB" dirty="0"/>
              <a:t>far more often by academics than others</a:t>
            </a:r>
          </a:p>
          <a:p>
            <a:r>
              <a:rPr lang="en-GB" dirty="0" smtClean="0"/>
              <a:t>Teacher’s </a:t>
            </a:r>
            <a:r>
              <a:rPr lang="en-GB" dirty="0"/>
              <a:t>love of subject </a:t>
            </a:r>
            <a:r>
              <a:rPr lang="en-GB" dirty="0" smtClean="0"/>
              <a:t>– Engaging</a:t>
            </a:r>
            <a:r>
              <a:rPr lang="en-GB" dirty="0"/>
              <a:t>, Motivating, Inspiring, </a:t>
            </a:r>
            <a:r>
              <a:rPr lang="en-GB" dirty="0" smtClean="0"/>
              <a:t>Passionate</a:t>
            </a:r>
          </a:p>
          <a:p>
            <a:pPr lvl="1"/>
            <a:r>
              <a:rPr lang="en-GB" dirty="0"/>
              <a:t>mostly academics and alumni, although students and senior managers liked ‘passionate</a:t>
            </a:r>
            <a:r>
              <a:rPr lang="en-GB" dirty="0" smtClean="0"/>
              <a:t>’</a:t>
            </a:r>
            <a:endParaRPr lang="en-GB" dirty="0"/>
          </a:p>
          <a:p>
            <a:r>
              <a:rPr lang="en-GB" dirty="0" smtClean="0"/>
              <a:t>Professionalism – Expectations</a:t>
            </a:r>
            <a:r>
              <a:rPr lang="en-GB" dirty="0"/>
              <a:t>, Exemplar, Identity</a:t>
            </a:r>
            <a:r>
              <a:rPr lang="en-GB" dirty="0" smtClean="0"/>
              <a:t>, Reflective/Insightful</a:t>
            </a:r>
          </a:p>
          <a:p>
            <a:pPr lvl="1"/>
            <a:r>
              <a:rPr lang="en-GB" dirty="0"/>
              <a:t>academics and managers</a:t>
            </a:r>
          </a:p>
          <a:p>
            <a:endParaRPr lang="en-GB" dirty="0"/>
          </a:p>
          <a:p>
            <a:endParaRPr lang="en-GB" dirty="0"/>
          </a:p>
        </p:txBody>
      </p:sp>
    </p:spTree>
    <p:extLst>
      <p:ext uri="{BB962C8B-B14F-4D97-AF65-F5344CB8AC3E}">
        <p14:creationId xmlns:p14="http://schemas.microsoft.com/office/powerpoint/2010/main" val="2044630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1858016"/>
              </p:ext>
            </p:extLst>
          </p:nvPr>
        </p:nvGraphicFramePr>
        <p:xfrm>
          <a:off x="2022374" y="953311"/>
          <a:ext cx="9598025" cy="5583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015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863544" y="906161"/>
            <a:ext cx="3426941" cy="2232454"/>
          </a:xfrm>
          <a:prstGeom prst="wedgeEllipseCallout">
            <a:avLst>
              <a:gd name="adj1" fmla="val 27725"/>
              <a:gd name="adj2" fmla="val 89068"/>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b="1" i="1" dirty="0">
                <a:solidFill>
                  <a:schemeClr val="tx2"/>
                </a:solidFill>
                <a:latin typeface="Bradley Hand ITC" panose="03070402050302030203" pitchFamily="66" charset="0"/>
              </a:rPr>
              <a:t>“For me excellent teaching is establishing a good relationship with the students”</a:t>
            </a:r>
            <a:r>
              <a:rPr lang="en-GB" b="1" dirty="0">
                <a:solidFill>
                  <a:schemeClr val="tx2"/>
                </a:solidFill>
                <a:latin typeface="Bradley Hand ITC" panose="03070402050302030203" pitchFamily="66" charset="0"/>
              </a:rPr>
              <a:t> </a:t>
            </a:r>
          </a:p>
        </p:txBody>
      </p:sp>
      <p:sp>
        <p:nvSpPr>
          <p:cNvPr id="3" name="Rectangular Callout 2"/>
          <p:cNvSpPr/>
          <p:nvPr/>
        </p:nvSpPr>
        <p:spPr>
          <a:xfrm>
            <a:off x="8402594" y="815545"/>
            <a:ext cx="2710249" cy="1408671"/>
          </a:xfrm>
          <a:prstGeom prst="wedgeRectCallout">
            <a:avLst>
              <a:gd name="adj1" fmla="val 60018"/>
              <a:gd name="adj2" fmla="val 104020"/>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latin typeface="Hobo Std" panose="020B0803040709020204" pitchFamily="34" charset="0"/>
              </a:rPr>
              <a:t>“I think if you come from a place where they know that you actually care”</a:t>
            </a:r>
            <a:r>
              <a:rPr lang="en-GB" dirty="0">
                <a:solidFill>
                  <a:schemeClr val="tx2"/>
                </a:solidFill>
                <a:latin typeface="Hobo Std" panose="020B0803040709020204" pitchFamily="34" charset="0"/>
              </a:rPr>
              <a:t> </a:t>
            </a:r>
          </a:p>
        </p:txBody>
      </p:sp>
      <p:sp>
        <p:nvSpPr>
          <p:cNvPr id="4" name="Rounded Rectangular Callout 3"/>
          <p:cNvSpPr/>
          <p:nvPr/>
        </p:nvSpPr>
        <p:spPr>
          <a:xfrm>
            <a:off x="7109254" y="3245708"/>
            <a:ext cx="3978875" cy="2191265"/>
          </a:xfrm>
          <a:prstGeom prst="wedgeRoundRectCallout">
            <a:avLst>
              <a:gd name="adj1" fmla="val 1734"/>
              <a:gd name="adj2" fmla="val 98590"/>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2"/>
                </a:solidFill>
              </a:rPr>
              <a:t>“It comes from trust, and I think if I can build that relationship of trust with my students, oh that’s when they start to really grow wings and fly!”</a:t>
            </a:r>
            <a:r>
              <a:rPr lang="en-GB" dirty="0">
                <a:solidFill>
                  <a:schemeClr val="tx2"/>
                </a:solidFill>
              </a:rPr>
              <a:t> </a:t>
            </a:r>
          </a:p>
        </p:txBody>
      </p:sp>
      <p:sp>
        <p:nvSpPr>
          <p:cNvPr id="5" name="Cloud Callout 4"/>
          <p:cNvSpPr/>
          <p:nvPr/>
        </p:nvSpPr>
        <p:spPr>
          <a:xfrm>
            <a:off x="362465" y="3138615"/>
            <a:ext cx="5156885" cy="3163331"/>
          </a:xfrm>
          <a:prstGeom prst="cloudCallou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smtClean="0">
                <a:solidFill>
                  <a:schemeClr val="tx2"/>
                </a:solidFill>
                <a:latin typeface="Comic Sans MS" panose="030F0702030302020204" pitchFamily="66" charset="0"/>
              </a:rPr>
              <a:t>“If </a:t>
            </a:r>
            <a:r>
              <a:rPr lang="en-GB" i="1" dirty="0">
                <a:solidFill>
                  <a:schemeClr val="tx2"/>
                </a:solidFill>
                <a:latin typeface="Comic Sans MS" panose="030F0702030302020204" pitchFamily="66" charset="0"/>
              </a:rPr>
              <a:t>you don’t have a relationship with your students I don’t think they’re going to learn very much”</a:t>
            </a:r>
            <a:endParaRPr lang="en-GB" dirty="0">
              <a:solidFill>
                <a:schemeClr val="tx2"/>
              </a:solidFill>
              <a:latin typeface="Comic Sans MS" panose="030F0702030302020204" pitchFamily="66" charset="0"/>
            </a:endParaRPr>
          </a:p>
        </p:txBody>
      </p:sp>
      <p:sp>
        <p:nvSpPr>
          <p:cNvPr id="7" name="TextBox 6"/>
          <p:cNvSpPr txBox="1"/>
          <p:nvPr/>
        </p:nvSpPr>
        <p:spPr>
          <a:xfrm>
            <a:off x="5173362" y="182602"/>
            <a:ext cx="3229232" cy="461665"/>
          </a:xfrm>
          <a:prstGeom prst="rect">
            <a:avLst/>
          </a:prstGeom>
          <a:noFill/>
        </p:spPr>
        <p:txBody>
          <a:bodyPr wrap="square" rtlCol="0">
            <a:spAutoFit/>
          </a:bodyPr>
          <a:lstStyle/>
          <a:p>
            <a:r>
              <a:rPr lang="en-GB" sz="2400" b="1" dirty="0" smtClean="0">
                <a:solidFill>
                  <a:srgbClr val="6A1A41"/>
                </a:solidFill>
                <a:latin typeface="+mj-lt"/>
                <a:ea typeface="ＭＳ Ｐゴシック" charset="0"/>
                <a:cs typeface="ＭＳ Ｐゴシック" charset="0"/>
              </a:rPr>
              <a:t>Caring</a:t>
            </a:r>
            <a:r>
              <a:rPr lang="en-GB" dirty="0" smtClean="0"/>
              <a:t> </a:t>
            </a:r>
            <a:r>
              <a:rPr lang="en-GB" sz="2400" b="1" dirty="0">
                <a:solidFill>
                  <a:srgbClr val="6A1A41"/>
                </a:solidFill>
                <a:latin typeface="+mj-lt"/>
                <a:ea typeface="ＭＳ Ｐゴシック" charset="0"/>
                <a:cs typeface="ＭＳ Ｐゴシック" charset="0"/>
              </a:rPr>
              <a:t>-  A</a:t>
            </a:r>
            <a:r>
              <a:rPr lang="en-GB" sz="2400" b="1" dirty="0" smtClean="0">
                <a:solidFill>
                  <a:srgbClr val="6A1A41"/>
                </a:solidFill>
                <a:latin typeface="+mj-lt"/>
                <a:ea typeface="ＭＳ Ｐゴシック" charset="0"/>
                <a:cs typeface="ＭＳ Ｐゴシック" charset="0"/>
              </a:rPr>
              <a:t>cademics</a:t>
            </a:r>
            <a:endParaRPr lang="en-GB" sz="2400" b="1" dirty="0">
              <a:solidFill>
                <a:srgbClr val="6A1A41"/>
              </a:solidFill>
              <a:latin typeface="+mj-lt"/>
              <a:ea typeface="ＭＳ Ｐゴシック" charset="0"/>
              <a:cs typeface="ＭＳ Ｐゴシック" charset="0"/>
            </a:endParaRPr>
          </a:p>
        </p:txBody>
      </p:sp>
    </p:spTree>
    <p:extLst>
      <p:ext uri="{BB962C8B-B14F-4D97-AF65-F5344CB8AC3E}">
        <p14:creationId xmlns:p14="http://schemas.microsoft.com/office/powerpoint/2010/main" val="2537415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145427" y="0"/>
            <a:ext cx="5848865" cy="4316627"/>
          </a:xfrm>
          <a:prstGeom prst="cloudCallout">
            <a:avLst>
              <a:gd name="adj1" fmla="val 33252"/>
              <a:gd name="adj2" fmla="val 66698"/>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smtClean="0">
                <a:latin typeface="Segoe Script" panose="020B0504020000000003" pitchFamily="34" charset="0"/>
              </a:rPr>
              <a:t>“</a:t>
            </a:r>
            <a:r>
              <a:rPr lang="en-GB" sz="2400" i="1" dirty="0" smtClean="0">
                <a:latin typeface="Segoe Script" panose="020B0504020000000003" pitchFamily="34" charset="0"/>
              </a:rPr>
              <a:t>Somebody </a:t>
            </a:r>
            <a:r>
              <a:rPr lang="en-GB" sz="2400" i="1" dirty="0">
                <a:latin typeface="Segoe Script" panose="020B0504020000000003" pitchFamily="34" charset="0"/>
              </a:rPr>
              <a:t>who would offer you support and you get guidance, but not too much guidance because we don’t want to be spoon-fed either</a:t>
            </a:r>
            <a:r>
              <a:rPr lang="en-GB" sz="2400" i="1" dirty="0" smtClean="0">
                <a:latin typeface="Segoe Script" panose="020B0504020000000003" pitchFamily="34" charset="0"/>
              </a:rPr>
              <a:t>.”</a:t>
            </a:r>
            <a:endParaRPr lang="en-GB" sz="2400" dirty="0">
              <a:latin typeface="Segoe Script" panose="020B0504020000000003" pitchFamily="34" charset="0"/>
            </a:endParaRPr>
          </a:p>
        </p:txBody>
      </p:sp>
      <p:sp>
        <p:nvSpPr>
          <p:cNvPr id="3" name="Rounded Rectangular Callout 2"/>
          <p:cNvSpPr/>
          <p:nvPr/>
        </p:nvSpPr>
        <p:spPr>
          <a:xfrm>
            <a:off x="560172" y="1314282"/>
            <a:ext cx="4275438" cy="2702010"/>
          </a:xfrm>
          <a:prstGeom prst="wedgeRoundRectCallout">
            <a:avLst>
              <a:gd name="adj1" fmla="val -56286"/>
              <a:gd name="adj2" fmla="val 91159"/>
              <a:gd name="adj3" fmla="val 16667"/>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latin typeface="Trebuchet MS" panose="020B0603020202020204" pitchFamily="34" charset="0"/>
              </a:rPr>
              <a:t>“I </a:t>
            </a:r>
            <a:r>
              <a:rPr lang="en-GB" i="1" dirty="0" smtClean="0">
                <a:latin typeface="Trebuchet MS" panose="020B0603020202020204" pitchFamily="34" charset="0"/>
              </a:rPr>
              <a:t>think </a:t>
            </a:r>
            <a:r>
              <a:rPr lang="en-GB" i="1" dirty="0">
                <a:latin typeface="Trebuchet MS" panose="020B0603020202020204" pitchFamily="34" charset="0"/>
              </a:rPr>
              <a:t>that being able to approach the lecturer is really </a:t>
            </a:r>
            <a:r>
              <a:rPr lang="en-GB" i="1" dirty="0" smtClean="0">
                <a:latin typeface="Trebuchet MS" panose="020B0603020202020204" pitchFamily="34" charset="0"/>
              </a:rPr>
              <a:t>important. So </a:t>
            </a:r>
            <a:r>
              <a:rPr lang="en-GB" i="1" dirty="0">
                <a:latin typeface="Trebuchet MS" panose="020B0603020202020204" pitchFamily="34" charset="0"/>
              </a:rPr>
              <a:t>having someone who’s really kind and gives help when you need it is important.”</a:t>
            </a:r>
            <a:r>
              <a:rPr lang="en-GB" dirty="0">
                <a:latin typeface="Trebuchet MS" panose="020B0603020202020204" pitchFamily="34" charset="0"/>
              </a:rPr>
              <a:t> </a:t>
            </a:r>
          </a:p>
        </p:txBody>
      </p:sp>
      <p:sp>
        <p:nvSpPr>
          <p:cNvPr id="4" name="Oval Callout 3"/>
          <p:cNvSpPr/>
          <p:nvPr/>
        </p:nvSpPr>
        <p:spPr>
          <a:xfrm>
            <a:off x="2907957" y="3628768"/>
            <a:ext cx="7043351" cy="3229232"/>
          </a:xfrm>
          <a:prstGeom prst="wedgeEllipseCallout">
            <a:avLst>
              <a:gd name="adj1" fmla="val -81301"/>
              <a:gd name="adj2" fmla="val 8929"/>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smtClean="0">
                <a:latin typeface="Trebuchet MS" panose="020B0603020202020204" pitchFamily="34" charset="0"/>
              </a:rPr>
              <a:t>“Sometimes </a:t>
            </a:r>
            <a:r>
              <a:rPr lang="en-GB" i="1" dirty="0">
                <a:latin typeface="Trebuchet MS" panose="020B0603020202020204" pitchFamily="34" charset="0"/>
              </a:rPr>
              <a:t>they know us by numbers, but at the end of the day we’re not just numbers, we are human beings and so are they. So it’s quite nice when they know your name, so it becomes more </a:t>
            </a:r>
            <a:r>
              <a:rPr lang="en-GB" i="1" dirty="0" smtClean="0">
                <a:latin typeface="Trebuchet MS" panose="020B0603020202020204" pitchFamily="34" charset="0"/>
              </a:rPr>
              <a:t>personal</a:t>
            </a:r>
            <a:r>
              <a:rPr lang="en-GB" dirty="0" smtClean="0">
                <a:latin typeface="Trebuchet MS" panose="020B0603020202020204" pitchFamily="34" charset="0"/>
              </a:rPr>
              <a:t>.” </a:t>
            </a:r>
            <a:endParaRPr lang="en-GB" dirty="0">
              <a:latin typeface="Trebuchet MS" panose="020B0603020202020204" pitchFamily="34" charset="0"/>
            </a:endParaRPr>
          </a:p>
        </p:txBody>
      </p:sp>
      <p:sp>
        <p:nvSpPr>
          <p:cNvPr id="5" name="TextBox 4"/>
          <p:cNvSpPr txBox="1"/>
          <p:nvPr/>
        </p:nvSpPr>
        <p:spPr>
          <a:xfrm>
            <a:off x="3599935" y="255373"/>
            <a:ext cx="3781168" cy="461665"/>
          </a:xfrm>
          <a:prstGeom prst="rect">
            <a:avLst/>
          </a:prstGeom>
          <a:noFill/>
        </p:spPr>
        <p:txBody>
          <a:bodyPr wrap="square" rtlCol="0">
            <a:spAutoFit/>
          </a:bodyPr>
          <a:lstStyle/>
          <a:p>
            <a:r>
              <a:rPr lang="en-GB" sz="2400" b="1" dirty="0">
                <a:solidFill>
                  <a:srgbClr val="6A1A41"/>
                </a:solidFill>
                <a:latin typeface="+mj-lt"/>
                <a:ea typeface="ＭＳ Ｐゴシック" charset="0"/>
                <a:cs typeface="ＭＳ Ｐゴシック" charset="0"/>
              </a:rPr>
              <a:t>Caring - Students</a:t>
            </a:r>
          </a:p>
        </p:txBody>
      </p:sp>
    </p:spTree>
    <p:extLst>
      <p:ext uri="{BB962C8B-B14F-4D97-AF65-F5344CB8AC3E}">
        <p14:creationId xmlns:p14="http://schemas.microsoft.com/office/powerpoint/2010/main" val="408736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7218533"/>
              </p:ext>
            </p:extLst>
          </p:nvPr>
        </p:nvGraphicFramePr>
        <p:xfrm>
          <a:off x="838200" y="733168"/>
          <a:ext cx="10515600" cy="5443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166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702011" y="1696995"/>
            <a:ext cx="8715633" cy="4868561"/>
          </a:xfrm>
          <a:prstGeom prst="wedgeEllipseCallout">
            <a:avLst>
              <a:gd name="adj1" fmla="val -73251"/>
              <a:gd name="adj2" fmla="val -47825"/>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b="1" i="1" dirty="0">
                <a:solidFill>
                  <a:schemeClr val="bg2">
                    <a:lumMod val="50000"/>
                  </a:schemeClr>
                </a:solidFill>
                <a:latin typeface="Comic Sans MS" panose="030F0702030302020204" pitchFamily="66" charset="0"/>
              </a:rPr>
              <a:t>“I had lecturers who were very passionate about computer science and they weren’t the best ones. The best ones were the ones who were passionate about someone understanding something. So I never care whether someone’s a good computer scientist or not. What helped me was ‘did they help me understand?’ And nothing else bothered me. If I needed to understand something and they helped me understand it, they were a good lecturer.”</a:t>
            </a:r>
            <a:endParaRPr lang="en-GB" sz="2000" b="1" dirty="0">
              <a:solidFill>
                <a:schemeClr val="bg2">
                  <a:lumMod val="50000"/>
                </a:schemeClr>
              </a:solidFill>
              <a:latin typeface="Comic Sans MS" panose="030F0702030302020204" pitchFamily="66" charset="0"/>
            </a:endParaRPr>
          </a:p>
        </p:txBody>
      </p:sp>
      <p:sp>
        <p:nvSpPr>
          <p:cNvPr id="5" name="TextBox 4"/>
          <p:cNvSpPr txBox="1"/>
          <p:nvPr/>
        </p:nvSpPr>
        <p:spPr>
          <a:xfrm>
            <a:off x="4588476" y="494270"/>
            <a:ext cx="3838832" cy="461665"/>
          </a:xfrm>
          <a:prstGeom prst="rect">
            <a:avLst/>
          </a:prstGeom>
          <a:noFill/>
        </p:spPr>
        <p:txBody>
          <a:bodyPr wrap="square" rtlCol="0">
            <a:spAutoFit/>
          </a:bodyPr>
          <a:lstStyle/>
          <a:p>
            <a:r>
              <a:rPr lang="en-GB" sz="2400" b="1" dirty="0">
                <a:solidFill>
                  <a:srgbClr val="6A1A41"/>
                </a:solidFill>
                <a:latin typeface="+mj-lt"/>
                <a:ea typeface="ＭＳ Ｐゴシック" charset="0"/>
                <a:cs typeface="ＭＳ Ｐゴシック" charset="0"/>
              </a:rPr>
              <a:t>Passion - alumnus</a:t>
            </a:r>
          </a:p>
        </p:txBody>
      </p:sp>
    </p:spTree>
    <p:extLst>
      <p:ext uri="{BB962C8B-B14F-4D97-AF65-F5344CB8AC3E}">
        <p14:creationId xmlns:p14="http://schemas.microsoft.com/office/powerpoint/2010/main" val="1719984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856735" y="1087395"/>
            <a:ext cx="4621427" cy="2776152"/>
          </a:xfrm>
          <a:prstGeom prst="wedgeRectCallout">
            <a:avLst>
              <a:gd name="adj1" fmla="val 55201"/>
              <a:gd name="adj2" fmla="val 70269"/>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srgbClr val="000000"/>
                </a:solidFill>
                <a:latin typeface="Bradley Hand ITC" panose="03070402050302030203" pitchFamily="66" charset="0"/>
              </a:rPr>
              <a:t>Being </a:t>
            </a:r>
            <a:r>
              <a:rPr lang="en-GB" b="1" dirty="0">
                <a:solidFill>
                  <a:srgbClr val="000000"/>
                </a:solidFill>
                <a:latin typeface="Bradley Hand ITC" panose="03070402050302030203" pitchFamily="66" charset="0"/>
              </a:rPr>
              <a:t>a teacher is a vocation, a complete commitment to the discipline, to students, to yourself as a burgeoning professional, making sure that you are properly developed and upscale the new techniques</a:t>
            </a:r>
          </a:p>
          <a:p>
            <a:endParaRPr lang="en-GB" dirty="0">
              <a:solidFill>
                <a:srgbClr val="000000"/>
              </a:solidFill>
            </a:endParaRPr>
          </a:p>
        </p:txBody>
      </p:sp>
      <p:sp>
        <p:nvSpPr>
          <p:cNvPr id="3" name="TextBox 2"/>
          <p:cNvSpPr txBox="1"/>
          <p:nvPr/>
        </p:nvSpPr>
        <p:spPr>
          <a:xfrm>
            <a:off x="4036541" y="378940"/>
            <a:ext cx="6079524" cy="461665"/>
          </a:xfrm>
          <a:prstGeom prst="rect">
            <a:avLst/>
          </a:prstGeom>
          <a:noFill/>
        </p:spPr>
        <p:txBody>
          <a:bodyPr wrap="square" rtlCol="0">
            <a:spAutoFit/>
          </a:bodyPr>
          <a:lstStyle/>
          <a:p>
            <a:r>
              <a:rPr lang="en-GB" sz="2400" b="1" dirty="0">
                <a:solidFill>
                  <a:srgbClr val="6A1A41"/>
                </a:solidFill>
                <a:latin typeface="+mj-lt"/>
                <a:ea typeface="ＭＳ Ｐゴシック" charset="0"/>
                <a:cs typeface="ＭＳ Ｐゴシック" charset="0"/>
              </a:rPr>
              <a:t>Professionalism – senior manager</a:t>
            </a:r>
          </a:p>
        </p:txBody>
      </p:sp>
      <p:sp>
        <p:nvSpPr>
          <p:cNvPr id="4" name="Cloud Callout 3"/>
          <p:cNvSpPr/>
          <p:nvPr/>
        </p:nvSpPr>
        <p:spPr>
          <a:xfrm>
            <a:off x="6829169" y="1960605"/>
            <a:ext cx="4168346" cy="3558746"/>
          </a:xfrm>
          <a:prstGeom prst="cloudCallout">
            <a:avLst>
              <a:gd name="adj1" fmla="val 54771"/>
              <a:gd name="adj2" fmla="val -80834"/>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Segoe Script" panose="020B0504020000000003" pitchFamily="34" charset="0"/>
              </a:rPr>
              <a:t>A bad teacher often is very busy telling everyone what a good teacher they are, but actually a good teacher asks other people.</a:t>
            </a:r>
          </a:p>
          <a:p>
            <a:endParaRPr lang="en-GB" dirty="0">
              <a:solidFill>
                <a:srgbClr val="000000"/>
              </a:solidFill>
            </a:endParaRPr>
          </a:p>
        </p:txBody>
      </p:sp>
      <p:sp>
        <p:nvSpPr>
          <p:cNvPr id="5" name="Oval Callout 4"/>
          <p:cNvSpPr/>
          <p:nvPr/>
        </p:nvSpPr>
        <p:spPr>
          <a:xfrm>
            <a:off x="2067697" y="4522573"/>
            <a:ext cx="4407243" cy="1544595"/>
          </a:xfrm>
          <a:prstGeom prst="wedgeEllipseCallout">
            <a:avLst>
              <a:gd name="adj1" fmla="val -71113"/>
              <a:gd name="adj2" fmla="val 4756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Comic Sans MS" panose="030F0702030302020204" pitchFamily="66" charset="0"/>
              </a:rPr>
              <a:t>Conscientiousness – that’s another good quality in a good teacher!</a:t>
            </a:r>
          </a:p>
          <a:p>
            <a:endParaRPr lang="en-GB" dirty="0">
              <a:solidFill>
                <a:srgbClr val="000000"/>
              </a:solidFill>
            </a:endParaRPr>
          </a:p>
        </p:txBody>
      </p:sp>
    </p:spTree>
    <p:extLst>
      <p:ext uri="{BB962C8B-B14F-4D97-AF65-F5344CB8AC3E}">
        <p14:creationId xmlns:p14="http://schemas.microsoft.com/office/powerpoint/2010/main" val="287321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7034" y="991026"/>
            <a:ext cx="10515600" cy="870550"/>
          </a:xfrm>
        </p:spPr>
        <p:txBody>
          <a:bodyPr>
            <a:normAutofit/>
          </a:bodyPr>
          <a:lstStyle/>
          <a:p>
            <a:r>
              <a:rPr lang="en-GB" dirty="0" smtClean="0"/>
              <a:t>Teaching Attributes</a:t>
            </a:r>
            <a:endParaRPr lang="en-GB" dirty="0"/>
          </a:p>
        </p:txBody>
      </p:sp>
      <p:sp>
        <p:nvSpPr>
          <p:cNvPr id="3" name="Content Placeholder 2"/>
          <p:cNvSpPr>
            <a:spLocks noGrp="1"/>
          </p:cNvSpPr>
          <p:nvPr>
            <p:ph idx="1"/>
          </p:nvPr>
        </p:nvSpPr>
        <p:spPr>
          <a:xfrm>
            <a:off x="981791" y="2075584"/>
            <a:ext cx="9967785" cy="4333103"/>
          </a:xfrm>
        </p:spPr>
        <p:txBody>
          <a:bodyPr>
            <a:normAutofit/>
          </a:bodyPr>
          <a:lstStyle/>
          <a:p>
            <a:pPr marL="0" indent="0">
              <a:buNone/>
            </a:pPr>
            <a:r>
              <a:rPr lang="en-GB" dirty="0" smtClean="0"/>
              <a:t>Content-based – mainly students</a:t>
            </a:r>
          </a:p>
          <a:p>
            <a:pPr lvl="1"/>
            <a:r>
              <a:rPr lang="en-GB" dirty="0" smtClean="0"/>
              <a:t>Challenging/intellectually stimulating, content directs private study</a:t>
            </a:r>
          </a:p>
          <a:p>
            <a:pPr marL="0" indent="0">
              <a:buNone/>
            </a:pPr>
            <a:r>
              <a:rPr lang="en-GB" dirty="0" smtClean="0"/>
              <a:t>Delivery-based – mainly academics and senior managers</a:t>
            </a:r>
          </a:p>
          <a:p>
            <a:pPr lvl="1"/>
            <a:r>
              <a:rPr lang="en-GB" dirty="0" smtClean="0"/>
              <a:t>Communication, student centred/interactive, effective, performance, organised, fresh</a:t>
            </a:r>
          </a:p>
          <a:p>
            <a:pPr marL="0" indent="0">
              <a:buNone/>
            </a:pPr>
            <a:r>
              <a:rPr lang="en-GB" dirty="0" smtClean="0"/>
              <a:t>Learning-focused – mainly academics and alumni</a:t>
            </a:r>
          </a:p>
          <a:p>
            <a:pPr lvl="1"/>
            <a:r>
              <a:rPr lang="en-GB" dirty="0" smtClean="0"/>
              <a:t>Skilled in teaching, skills for learning, skills for life, skills for employment, guidance</a:t>
            </a:r>
          </a:p>
          <a:p>
            <a:pPr marL="0" indent="0">
              <a:buNone/>
            </a:pPr>
            <a:r>
              <a:rPr lang="en-GB" dirty="0" smtClean="0"/>
              <a:t>Availability – </a:t>
            </a:r>
            <a:r>
              <a:rPr lang="en-GB" b="1" dirty="0" smtClean="0"/>
              <a:t>only</a:t>
            </a:r>
            <a:r>
              <a:rPr lang="en-GB" dirty="0" smtClean="0"/>
              <a:t> students and senior managers</a:t>
            </a:r>
          </a:p>
          <a:p>
            <a:pPr lvl="1"/>
            <a:r>
              <a:rPr lang="en-GB" dirty="0" smtClean="0"/>
              <a:t>Accessibility, expectations/contract, flexibility/adaptability</a:t>
            </a:r>
          </a:p>
          <a:p>
            <a:endParaRPr lang="en-GB" dirty="0"/>
          </a:p>
        </p:txBody>
      </p:sp>
    </p:spTree>
    <p:extLst>
      <p:ext uri="{BB962C8B-B14F-4D97-AF65-F5344CB8AC3E}">
        <p14:creationId xmlns:p14="http://schemas.microsoft.com/office/powerpoint/2010/main" val="529777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2406250"/>
              </p:ext>
            </p:extLst>
          </p:nvPr>
        </p:nvGraphicFramePr>
        <p:xfrm>
          <a:off x="838200" y="453081"/>
          <a:ext cx="10515600" cy="5723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1163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252150" y="1713469"/>
            <a:ext cx="6853881" cy="4753232"/>
          </a:xfrm>
          <a:prstGeom prst="wedgeRoundRectCallout">
            <a:avLst>
              <a:gd name="adj1" fmla="val 102845"/>
              <a:gd name="adj2" fmla="val 802"/>
              <a:gd name="adj3" fmla="val 16667"/>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i="1" dirty="0">
                <a:latin typeface="Hobo Std" panose="020B0803040709020204" pitchFamily="34" charset="0"/>
              </a:rPr>
              <a:t>“I think a good teacher is someone who’s engaging and who can motivate the </a:t>
            </a:r>
            <a:r>
              <a:rPr lang="en-GB" sz="2000" i="1" dirty="0" smtClean="0">
                <a:latin typeface="Hobo Std" panose="020B0803040709020204" pitchFamily="34" charset="0"/>
              </a:rPr>
              <a:t>students. </a:t>
            </a:r>
            <a:r>
              <a:rPr lang="en-GB" sz="2000" i="1" dirty="0">
                <a:latin typeface="Hobo Std" panose="020B0803040709020204" pitchFamily="34" charset="0"/>
              </a:rPr>
              <a:t>I don’t know if </a:t>
            </a:r>
            <a:r>
              <a:rPr lang="en-GB" sz="2000" i="1" dirty="0" smtClean="0">
                <a:latin typeface="Hobo Std" panose="020B0803040709020204" pitchFamily="34" charset="0"/>
              </a:rPr>
              <a:t>it’s </a:t>
            </a:r>
            <a:r>
              <a:rPr lang="en-GB" sz="2000" i="1" dirty="0">
                <a:latin typeface="Hobo Std" panose="020B0803040709020204" pitchFamily="34" charset="0"/>
              </a:rPr>
              <a:t>kind of cruel to say, but </a:t>
            </a:r>
            <a:r>
              <a:rPr lang="en-GB" sz="2000" i="1" dirty="0" smtClean="0">
                <a:latin typeface="Hobo Std" panose="020B0803040709020204" pitchFamily="34" charset="0"/>
              </a:rPr>
              <a:t>not </a:t>
            </a:r>
            <a:r>
              <a:rPr lang="en-GB" sz="2000" i="1" dirty="0">
                <a:latin typeface="Hobo Std" panose="020B0803040709020204" pitchFamily="34" charset="0"/>
              </a:rPr>
              <a:t>giving </a:t>
            </a:r>
            <a:r>
              <a:rPr lang="en-GB" sz="2000" i="1" dirty="0" smtClean="0">
                <a:latin typeface="Hobo Std" panose="020B0803040709020204" pitchFamily="34" charset="0"/>
              </a:rPr>
              <a:t>everything. </a:t>
            </a:r>
            <a:r>
              <a:rPr lang="en-GB" sz="2000" i="1" dirty="0">
                <a:latin typeface="Hobo Std" panose="020B0803040709020204" pitchFamily="34" charset="0"/>
              </a:rPr>
              <a:t>You’re guiding </a:t>
            </a:r>
            <a:r>
              <a:rPr lang="en-GB" sz="2000" i="1" dirty="0" smtClean="0">
                <a:latin typeface="Hobo Std" panose="020B0803040709020204" pitchFamily="34" charset="0"/>
              </a:rPr>
              <a:t>us </a:t>
            </a:r>
            <a:r>
              <a:rPr lang="en-GB" sz="2000" i="1" dirty="0">
                <a:latin typeface="Hobo Std" panose="020B0803040709020204" pitchFamily="34" charset="0"/>
              </a:rPr>
              <a:t>in the right direction to get the best out of </a:t>
            </a:r>
            <a:r>
              <a:rPr lang="en-GB" sz="2000" i="1" dirty="0" smtClean="0">
                <a:latin typeface="Hobo Std" panose="020B0803040709020204" pitchFamily="34" charset="0"/>
              </a:rPr>
              <a:t>us, </a:t>
            </a:r>
            <a:r>
              <a:rPr lang="en-GB" sz="2000" i="1" dirty="0">
                <a:latin typeface="Hobo Std" panose="020B0803040709020204" pitchFamily="34" charset="0"/>
              </a:rPr>
              <a:t>but it’s </a:t>
            </a:r>
            <a:r>
              <a:rPr lang="en-GB" sz="2000" i="1" dirty="0" smtClean="0">
                <a:latin typeface="Hobo Std" panose="020B0803040709020204" pitchFamily="34" charset="0"/>
              </a:rPr>
              <a:t>our </a:t>
            </a:r>
            <a:r>
              <a:rPr lang="en-GB" sz="2000" i="1" dirty="0">
                <a:latin typeface="Hobo Std" panose="020B0803040709020204" pitchFamily="34" charset="0"/>
              </a:rPr>
              <a:t>choice at the end of the day whether or not </a:t>
            </a:r>
            <a:r>
              <a:rPr lang="en-GB" sz="2000" i="1" dirty="0" smtClean="0">
                <a:latin typeface="Hobo Std" panose="020B0803040709020204" pitchFamily="34" charset="0"/>
              </a:rPr>
              <a:t>we </a:t>
            </a:r>
            <a:r>
              <a:rPr lang="en-GB" sz="2000" i="1" dirty="0">
                <a:latin typeface="Hobo Std" panose="020B0803040709020204" pitchFamily="34" charset="0"/>
              </a:rPr>
              <a:t>want to follow along with that. It doesn’t make it interesting </a:t>
            </a:r>
            <a:r>
              <a:rPr lang="en-GB" sz="2000" i="1" dirty="0" smtClean="0">
                <a:latin typeface="Hobo Std" panose="020B0803040709020204" pitchFamily="34" charset="0"/>
              </a:rPr>
              <a:t>if everything </a:t>
            </a:r>
            <a:r>
              <a:rPr lang="en-GB" sz="2000" i="1" dirty="0">
                <a:latin typeface="Hobo Std" panose="020B0803040709020204" pitchFamily="34" charset="0"/>
              </a:rPr>
              <a:t>is there all the time”</a:t>
            </a:r>
            <a:endParaRPr lang="en-GB" sz="2000" dirty="0">
              <a:latin typeface="Hobo Std" panose="020B0803040709020204" pitchFamily="34" charset="0"/>
            </a:endParaRPr>
          </a:p>
        </p:txBody>
      </p:sp>
      <p:sp>
        <p:nvSpPr>
          <p:cNvPr id="5" name="TextBox 4"/>
          <p:cNvSpPr txBox="1"/>
          <p:nvPr/>
        </p:nvSpPr>
        <p:spPr>
          <a:xfrm>
            <a:off x="4448432" y="428367"/>
            <a:ext cx="4160108"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Content - student</a:t>
            </a:r>
          </a:p>
        </p:txBody>
      </p:sp>
    </p:spTree>
    <p:extLst>
      <p:ext uri="{BB962C8B-B14F-4D97-AF65-F5344CB8AC3E}">
        <p14:creationId xmlns:p14="http://schemas.microsoft.com/office/powerpoint/2010/main" val="71006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altLang="en-US" dirty="0" smtClean="0">
                <a:ea typeface="ＭＳ Ｐゴシック" panose="020B0600070205080204" pitchFamily="34" charset="-128"/>
              </a:rPr>
              <a:t>What does the TEF tell us about Teaching Excellence?</a:t>
            </a:r>
          </a:p>
        </p:txBody>
      </p:sp>
      <p:sp>
        <p:nvSpPr>
          <p:cNvPr id="11266" name="Rectangle 3"/>
          <p:cNvSpPr>
            <a:spLocks noGrp="1" noChangeArrowheads="1"/>
          </p:cNvSpPr>
          <p:nvPr>
            <p:ph idx="1"/>
          </p:nvPr>
        </p:nvSpPr>
        <p:spPr/>
        <p:txBody>
          <a:bodyPr/>
          <a:lstStyle/>
          <a:p>
            <a:pPr eaLnBrk="1" hangingPunct="1"/>
            <a:r>
              <a:rPr lang="en-GB" dirty="0">
                <a:ea typeface="ＭＳ Ｐゴシック" pitchFamily="-105" charset="-128"/>
              </a:rPr>
              <a:t>The Teaching Excellence Framework acknowledges that “There is no one broadly accepted definition of teaching excellence” </a:t>
            </a:r>
            <a:endParaRPr lang="en-GB" dirty="0" smtClean="0">
              <a:ea typeface="ＭＳ Ｐゴシック" pitchFamily="-105" charset="-128"/>
            </a:endParaRPr>
          </a:p>
          <a:p>
            <a:pPr eaLnBrk="1" hangingPunct="1"/>
            <a:endParaRPr lang="en-GB" dirty="0">
              <a:ea typeface="ＭＳ Ｐゴシック" pitchFamily="-105" charset="-128"/>
            </a:endParaRPr>
          </a:p>
          <a:p>
            <a:pPr lvl="1" eaLnBrk="1" hangingPunct="1"/>
            <a:r>
              <a:rPr lang="en-GB" dirty="0" smtClean="0">
                <a:ea typeface="ＭＳ Ｐゴシック" pitchFamily="-105" charset="-128"/>
              </a:rPr>
              <a:t>Teaching and Excellence </a:t>
            </a:r>
            <a:r>
              <a:rPr lang="en-GB" dirty="0" smtClean="0">
                <a:ea typeface="ＭＳ Ｐゴシック" pitchFamily="-105" charset="-128"/>
              </a:rPr>
              <a:t>go together, like ……</a:t>
            </a:r>
            <a:endParaRPr lang="en-GB" dirty="0" smtClean="0">
              <a:ea typeface="ＭＳ Ｐゴシック" pitchFamily="-105" charset="-128"/>
            </a:endParaRPr>
          </a:p>
          <a:p>
            <a:pPr lvl="2" eaLnBrk="1" hangingPunct="1"/>
            <a:r>
              <a:rPr lang="en-GB" dirty="0" smtClean="0">
                <a:ea typeface="ＭＳ Ｐゴシック" pitchFamily="-105" charset="-128"/>
              </a:rPr>
              <a:t>‘The invasion of one’s mind by ready-made phrases … can only be prevented if one is constantly on guard against them, and every such phrase anaesthetises a portion of one’s brain’ </a:t>
            </a:r>
          </a:p>
          <a:p>
            <a:pPr marL="1314450" lvl="3" indent="0" eaLnBrk="1" hangingPunct="1">
              <a:buNone/>
            </a:pPr>
            <a:r>
              <a:rPr lang="en-GB" sz="1200" dirty="0" smtClean="0"/>
              <a:t>Orwell, 1946. </a:t>
            </a:r>
            <a:r>
              <a:rPr lang="en-GB" sz="1200" i="1" dirty="0" smtClean="0"/>
              <a:t>Politics </a:t>
            </a:r>
            <a:r>
              <a:rPr lang="en-GB" sz="1200" i="1" dirty="0"/>
              <a:t>and the English </a:t>
            </a:r>
            <a:r>
              <a:rPr lang="en-GB" sz="1200" i="1" dirty="0" smtClean="0"/>
              <a:t>Language</a:t>
            </a:r>
            <a:endParaRPr lang="en-GB" sz="1200" dirty="0" smtClean="0"/>
          </a:p>
          <a:p>
            <a:pPr eaLnBrk="1" hangingPunct="1"/>
            <a:endParaRPr lang="en-GB" dirty="0" smtClean="0">
              <a:ea typeface="ＭＳ Ｐゴシック" pitchFamily="-105" charset="-128"/>
            </a:endParaRPr>
          </a:p>
          <a:p>
            <a:pPr eaLnBrk="1" hangingPunct="1"/>
            <a:r>
              <a:rPr lang="en-GB" dirty="0" smtClean="0">
                <a:ea typeface="ＭＳ Ｐゴシック" pitchFamily="-105" charset="-128"/>
              </a:rPr>
              <a:t>I think it’s now accepted that the TEF has little to do with teaching excellence</a:t>
            </a:r>
          </a:p>
          <a:p>
            <a:pPr marL="0" indent="0" eaLnBrk="1" hangingPunct="1">
              <a:buNone/>
            </a:pPr>
            <a:endParaRPr lang="en-US" altLang="en-US" dirty="0" smtClean="0">
              <a:ea typeface="ＭＳ Ｐゴシック" pitchFamily="-105" charset="-128"/>
            </a:endParaRPr>
          </a:p>
          <a:p>
            <a:pPr eaLnBrk="1" hangingPunct="1"/>
            <a:endParaRPr lang="en-US" altLang="en-US" dirty="0" smtClean="0">
              <a:solidFill>
                <a:schemeClr val="tx2"/>
              </a:solidFill>
              <a:ea typeface="ＭＳ Ｐゴシック" panose="020B0600070205080204" pitchFamily="34" charset="-128"/>
            </a:endParaRPr>
          </a:p>
        </p:txBody>
      </p:sp>
    </p:spTree>
    <p:extLst>
      <p:ext uri="{BB962C8B-B14F-4D97-AF65-F5344CB8AC3E}">
        <p14:creationId xmlns:p14="http://schemas.microsoft.com/office/powerpoint/2010/main" val="4203189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433383" y="774357"/>
            <a:ext cx="10083114" cy="5873578"/>
          </a:xfrm>
          <a:prstGeom prst="wedgeEllipseCallout">
            <a:avLst>
              <a:gd name="adj1" fmla="val -57579"/>
              <a:gd name="adj2" fmla="val -36906"/>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dirty="0">
                <a:solidFill>
                  <a:srgbClr val="002060"/>
                </a:solidFill>
                <a:latin typeface="Bodoni MT" panose="02070603080606020203" pitchFamily="18" charset="0"/>
              </a:rPr>
              <a:t>“One thing that happens with all of us is the students are the same age and the gap between us and them increases every year and we know less and less about that group than we did when we started. Your knowledge gets greater but their knowledge is the same at best so you’ve somehow got to put yourself back in time to recognise their position – that’s very, very difficult because you’ve made lots of assumptions because you know more</a:t>
            </a:r>
            <a:r>
              <a:rPr lang="en-GB" sz="2800" i="1" dirty="0" smtClean="0">
                <a:solidFill>
                  <a:srgbClr val="002060"/>
                </a:solidFill>
                <a:latin typeface="Bodoni MT" panose="02070603080606020203" pitchFamily="18" charset="0"/>
              </a:rPr>
              <a:t>.”</a:t>
            </a:r>
            <a:endParaRPr lang="en-GB" sz="2800" dirty="0">
              <a:solidFill>
                <a:srgbClr val="002060"/>
              </a:solidFill>
              <a:latin typeface="Bodoni MT" panose="02070603080606020203" pitchFamily="18" charset="0"/>
            </a:endParaRPr>
          </a:p>
        </p:txBody>
      </p:sp>
      <p:sp>
        <p:nvSpPr>
          <p:cNvPr id="3" name="TextBox 2"/>
          <p:cNvSpPr txBox="1"/>
          <p:nvPr/>
        </p:nvSpPr>
        <p:spPr>
          <a:xfrm>
            <a:off x="2891481" y="280086"/>
            <a:ext cx="5239265"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Delivery - Academic</a:t>
            </a:r>
          </a:p>
        </p:txBody>
      </p:sp>
    </p:spTree>
    <p:extLst>
      <p:ext uri="{BB962C8B-B14F-4D97-AF65-F5344CB8AC3E}">
        <p14:creationId xmlns:p14="http://schemas.microsoft.com/office/powerpoint/2010/main" val="251314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466335" y="2469842"/>
            <a:ext cx="3204520" cy="1830309"/>
          </a:xfrm>
          <a:prstGeom prst="cloudCallout">
            <a:avLst>
              <a:gd name="adj1" fmla="val -51837"/>
              <a:gd name="adj2" fmla="val -74342"/>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rgbClr val="000000"/>
                </a:solidFill>
                <a:latin typeface="Bradley Hand ITC" panose="03070402050302030203" pitchFamily="66" charset="0"/>
              </a:rPr>
              <a:t>I’m rather remote from what goes on in the classroom.</a:t>
            </a:r>
          </a:p>
          <a:p>
            <a:endParaRPr lang="en-GB" dirty="0">
              <a:solidFill>
                <a:srgbClr val="000000"/>
              </a:solidFill>
            </a:endParaRPr>
          </a:p>
        </p:txBody>
      </p:sp>
      <p:sp>
        <p:nvSpPr>
          <p:cNvPr id="3" name="Oval Callout 2"/>
          <p:cNvSpPr/>
          <p:nvPr/>
        </p:nvSpPr>
        <p:spPr>
          <a:xfrm>
            <a:off x="4917989" y="2702010"/>
            <a:ext cx="5511113" cy="3385751"/>
          </a:xfrm>
          <a:prstGeom prst="wedgeEllipseCallout">
            <a:avLst>
              <a:gd name="adj1" fmla="val 60482"/>
              <a:gd name="adj2" fmla="val -9248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rPr>
              <a:t> </a:t>
            </a:r>
            <a:r>
              <a:rPr lang="en-GB" dirty="0">
                <a:solidFill>
                  <a:srgbClr val="000000"/>
                </a:solidFill>
                <a:latin typeface="Trebuchet MS" panose="020B0603020202020204" pitchFamily="34" charset="0"/>
              </a:rPr>
              <a:t>I would say that effective teaching has to be flexible – there isn’t one way of doing things that is good or excellent, it’s about being able to adapt your teaching to a particular context and that obviously that includes the students</a:t>
            </a:r>
          </a:p>
          <a:p>
            <a:endParaRPr lang="en-GB" dirty="0">
              <a:solidFill>
                <a:srgbClr val="000000"/>
              </a:solidFill>
            </a:endParaRPr>
          </a:p>
        </p:txBody>
      </p:sp>
      <p:sp>
        <p:nvSpPr>
          <p:cNvPr id="4" name="TextBox 3"/>
          <p:cNvSpPr txBox="1"/>
          <p:nvPr/>
        </p:nvSpPr>
        <p:spPr>
          <a:xfrm>
            <a:off x="3945924" y="395416"/>
            <a:ext cx="4769708"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Delivery – senior managers</a:t>
            </a:r>
          </a:p>
        </p:txBody>
      </p:sp>
    </p:spTree>
    <p:extLst>
      <p:ext uri="{BB962C8B-B14F-4D97-AF65-F5344CB8AC3E}">
        <p14:creationId xmlns:p14="http://schemas.microsoft.com/office/powerpoint/2010/main" val="167142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746423" y="1935892"/>
            <a:ext cx="7982464" cy="4357816"/>
          </a:xfrm>
          <a:prstGeom prst="wedgeRoundRectCallout">
            <a:avLst>
              <a:gd name="adj1" fmla="val 74743"/>
              <a:gd name="adj2" fmla="val -36385"/>
              <a:gd name="adj3" fmla="val 16667"/>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800" dirty="0" smtClean="0">
                <a:solidFill>
                  <a:srgbClr val="7030A0"/>
                </a:solidFill>
                <a:latin typeface="MV Boli" panose="02000500030200090000" pitchFamily="2" charset="0"/>
                <a:cs typeface="MV Boli" panose="02000500030200090000" pitchFamily="2" charset="0"/>
              </a:rPr>
              <a:t>You </a:t>
            </a:r>
            <a:r>
              <a:rPr lang="en-GB" sz="2800" dirty="0">
                <a:solidFill>
                  <a:srgbClr val="7030A0"/>
                </a:solidFill>
                <a:latin typeface="MV Boli" panose="02000500030200090000" pitchFamily="2" charset="0"/>
                <a:cs typeface="MV Boli" panose="02000500030200090000" pitchFamily="2" charset="0"/>
              </a:rPr>
              <a:t>can’t have an ego if you’re teaching. You’ve got to actually truly believe that what you’re teaching is the easiest thing ever, which is not what a lot of people want to do when they’re defending their </a:t>
            </a:r>
            <a:r>
              <a:rPr lang="en-GB" sz="2800" dirty="0" smtClean="0">
                <a:solidFill>
                  <a:srgbClr val="7030A0"/>
                </a:solidFill>
                <a:latin typeface="MV Boli" panose="02000500030200090000" pitchFamily="2" charset="0"/>
                <a:cs typeface="MV Boli" panose="02000500030200090000" pitchFamily="2" charset="0"/>
              </a:rPr>
              <a:t>profession. If you </a:t>
            </a:r>
            <a:r>
              <a:rPr lang="en-GB" sz="2800" dirty="0">
                <a:solidFill>
                  <a:srgbClr val="7030A0"/>
                </a:solidFill>
                <a:latin typeface="MV Boli" panose="02000500030200090000" pitchFamily="2" charset="0"/>
                <a:cs typeface="MV Boli" panose="02000500030200090000" pitchFamily="2" charset="0"/>
              </a:rPr>
              <a:t>can get the point across, </a:t>
            </a:r>
            <a:r>
              <a:rPr lang="en-GB" sz="2800" dirty="0" smtClean="0">
                <a:solidFill>
                  <a:srgbClr val="7030A0"/>
                </a:solidFill>
                <a:latin typeface="MV Boli" panose="02000500030200090000" pitchFamily="2" charset="0"/>
                <a:cs typeface="MV Boli" panose="02000500030200090000" pitchFamily="2" charset="0"/>
              </a:rPr>
              <a:t>that, </a:t>
            </a:r>
            <a:r>
              <a:rPr lang="en-GB" sz="2800" dirty="0">
                <a:solidFill>
                  <a:srgbClr val="7030A0"/>
                </a:solidFill>
                <a:latin typeface="MV Boli" panose="02000500030200090000" pitchFamily="2" charset="0"/>
                <a:cs typeface="MV Boli" panose="02000500030200090000" pitchFamily="2" charset="0"/>
              </a:rPr>
              <a:t>for me on a personal level, is what teaching excellence is. </a:t>
            </a:r>
            <a:endParaRPr lang="en-GB" sz="2800" dirty="0"/>
          </a:p>
        </p:txBody>
      </p:sp>
      <p:sp>
        <p:nvSpPr>
          <p:cNvPr id="3" name="TextBox 2"/>
          <p:cNvSpPr txBox="1"/>
          <p:nvPr/>
        </p:nvSpPr>
        <p:spPr>
          <a:xfrm>
            <a:off x="3599935" y="370703"/>
            <a:ext cx="3426941" cy="646331"/>
          </a:xfrm>
          <a:prstGeom prst="rect">
            <a:avLst/>
          </a:prstGeom>
          <a:noFill/>
        </p:spPr>
        <p:txBody>
          <a:bodyPr wrap="square" rtlCol="0">
            <a:spAutoFit/>
          </a:bodyPr>
          <a:lstStyle/>
          <a:p>
            <a:r>
              <a:rPr lang="en-GB" b="1" dirty="0" smtClean="0">
                <a:solidFill>
                  <a:srgbClr val="6A1A41"/>
                </a:solidFill>
                <a:ea typeface="ＭＳ Ｐゴシック" charset="0"/>
                <a:cs typeface="ＭＳ Ｐゴシック" charset="0"/>
              </a:rPr>
              <a:t>Learning focussed </a:t>
            </a:r>
            <a:r>
              <a:rPr lang="en-GB" b="1" dirty="0">
                <a:solidFill>
                  <a:srgbClr val="6A1A41"/>
                </a:solidFill>
                <a:ea typeface="ＭＳ Ｐゴシック" charset="0"/>
                <a:cs typeface="ＭＳ Ｐゴシック" charset="0"/>
              </a:rPr>
              <a:t>- </a:t>
            </a:r>
            <a:r>
              <a:rPr lang="en-GB" b="1" dirty="0" smtClean="0">
                <a:solidFill>
                  <a:srgbClr val="6A1A41"/>
                </a:solidFill>
                <a:ea typeface="ＭＳ Ｐゴシック" charset="0"/>
                <a:cs typeface="ＭＳ Ｐゴシック" charset="0"/>
              </a:rPr>
              <a:t>Alumnus</a:t>
            </a:r>
            <a:endParaRPr lang="en-GB" b="1" dirty="0">
              <a:solidFill>
                <a:srgbClr val="6A1A41"/>
              </a:solidFill>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278502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738551" y="1853517"/>
            <a:ext cx="4291913" cy="3295135"/>
          </a:xfrm>
          <a:prstGeom prst="wedgeEllipseCallout">
            <a:avLst>
              <a:gd name="adj1" fmla="val 63931"/>
              <a:gd name="adj2" fmla="val 88955"/>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solidFill>
                  <a:srgbClr val="000000"/>
                </a:solidFill>
                <a:latin typeface="Segoe Script" panose="020B0504020000000003" pitchFamily="34" charset="0"/>
              </a:rPr>
              <a:t>So to me, good teaching is delivering a learning activity that changes behaviour or the way someone thinks.</a:t>
            </a:r>
          </a:p>
          <a:p>
            <a:endParaRPr lang="en-GB" dirty="0">
              <a:solidFill>
                <a:srgbClr val="000000"/>
              </a:solidFill>
            </a:endParaRPr>
          </a:p>
        </p:txBody>
      </p:sp>
      <p:sp>
        <p:nvSpPr>
          <p:cNvPr id="3" name="Rounded Rectangular Callout 2"/>
          <p:cNvSpPr/>
          <p:nvPr/>
        </p:nvSpPr>
        <p:spPr>
          <a:xfrm>
            <a:off x="724930" y="2001798"/>
            <a:ext cx="5025081" cy="3888256"/>
          </a:xfrm>
          <a:prstGeom prst="wedgeRoundRectCallout">
            <a:avLst>
              <a:gd name="adj1" fmla="val 66305"/>
              <a:gd name="adj2" fmla="val -65345"/>
              <a:gd name="adj3" fmla="val 1666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Comic Sans MS" panose="030F0702030302020204" pitchFamily="66" charset="0"/>
              </a:rPr>
              <a:t>I</a:t>
            </a:r>
            <a:r>
              <a:rPr lang="en-GB" dirty="0" smtClean="0">
                <a:solidFill>
                  <a:srgbClr val="000000"/>
                </a:solidFill>
                <a:latin typeface="Comic Sans MS" panose="030F0702030302020204" pitchFamily="66" charset="0"/>
              </a:rPr>
              <a:t>t </a:t>
            </a:r>
            <a:r>
              <a:rPr lang="en-GB" dirty="0">
                <a:solidFill>
                  <a:srgbClr val="000000"/>
                </a:solidFill>
                <a:latin typeface="Comic Sans MS" panose="030F0702030302020204" pitchFamily="66" charset="0"/>
              </a:rPr>
              <a:t>is always about being focussed on the learning, so </a:t>
            </a:r>
            <a:r>
              <a:rPr lang="en-GB" dirty="0" smtClean="0">
                <a:solidFill>
                  <a:srgbClr val="000000"/>
                </a:solidFill>
                <a:latin typeface="Comic Sans MS" panose="030F0702030302020204" pitchFamily="66" charset="0"/>
              </a:rPr>
              <a:t>they’re </a:t>
            </a:r>
            <a:r>
              <a:rPr lang="en-GB" dirty="0">
                <a:solidFill>
                  <a:srgbClr val="000000"/>
                </a:solidFill>
                <a:latin typeface="Comic Sans MS" panose="030F0702030302020204" pitchFamily="66" charset="0"/>
              </a:rPr>
              <a:t>two sides of the same coin. </a:t>
            </a:r>
            <a:r>
              <a:rPr lang="en-GB" dirty="0" smtClean="0">
                <a:solidFill>
                  <a:srgbClr val="000000"/>
                </a:solidFill>
                <a:latin typeface="Comic Sans MS" panose="030F0702030302020204" pitchFamily="66" charset="0"/>
              </a:rPr>
              <a:t>You </a:t>
            </a:r>
            <a:r>
              <a:rPr lang="en-GB" dirty="0">
                <a:solidFill>
                  <a:srgbClr val="000000"/>
                </a:solidFill>
                <a:latin typeface="Comic Sans MS" panose="030F0702030302020204" pitchFamily="66" charset="0"/>
              </a:rPr>
              <a:t>can’t have excellent teaching or effective teaching unless you’re very aware of what learning is taking place at the same time. Hence the </a:t>
            </a:r>
            <a:r>
              <a:rPr lang="en-GB" dirty="0" smtClean="0">
                <a:solidFill>
                  <a:srgbClr val="000000"/>
                </a:solidFill>
                <a:latin typeface="Comic Sans MS" panose="030F0702030302020204" pitchFamily="66" charset="0"/>
              </a:rPr>
              <a:t>need for flexibility </a:t>
            </a:r>
            <a:r>
              <a:rPr lang="en-GB" dirty="0">
                <a:solidFill>
                  <a:srgbClr val="000000"/>
                </a:solidFill>
                <a:latin typeface="Comic Sans MS" panose="030F0702030302020204" pitchFamily="66" charset="0"/>
              </a:rPr>
              <a:t>because all of our students are different we’re going to have to try different approaches.</a:t>
            </a:r>
          </a:p>
          <a:p>
            <a:endParaRPr lang="en-GB" dirty="0">
              <a:solidFill>
                <a:srgbClr val="000000"/>
              </a:solidFill>
            </a:endParaRPr>
          </a:p>
        </p:txBody>
      </p:sp>
      <p:sp>
        <p:nvSpPr>
          <p:cNvPr id="4" name="TextBox 3"/>
          <p:cNvSpPr txBox="1"/>
          <p:nvPr/>
        </p:nvSpPr>
        <p:spPr>
          <a:xfrm>
            <a:off x="2883243" y="214184"/>
            <a:ext cx="5107460" cy="646331"/>
          </a:xfrm>
          <a:prstGeom prst="rect">
            <a:avLst/>
          </a:prstGeom>
          <a:noFill/>
        </p:spPr>
        <p:txBody>
          <a:bodyPr wrap="square" rtlCol="0">
            <a:spAutoFit/>
          </a:bodyPr>
          <a:lstStyle/>
          <a:p>
            <a:r>
              <a:rPr lang="en-GB" b="1" dirty="0" smtClean="0">
                <a:solidFill>
                  <a:srgbClr val="6A1A41"/>
                </a:solidFill>
                <a:ea typeface="ＭＳ Ｐゴシック" charset="0"/>
                <a:cs typeface="ＭＳ Ｐゴシック" charset="0"/>
              </a:rPr>
              <a:t>Learning-focussed </a:t>
            </a:r>
            <a:r>
              <a:rPr lang="en-GB" b="1" dirty="0">
                <a:solidFill>
                  <a:srgbClr val="6A1A41"/>
                </a:solidFill>
                <a:ea typeface="ＭＳ Ｐゴシック" charset="0"/>
                <a:cs typeface="ＭＳ Ｐゴシック" charset="0"/>
              </a:rPr>
              <a:t>– senior managers</a:t>
            </a:r>
          </a:p>
          <a:p>
            <a:endParaRPr lang="en-GB" dirty="0"/>
          </a:p>
        </p:txBody>
      </p:sp>
    </p:spTree>
    <p:extLst>
      <p:ext uri="{BB962C8B-B14F-4D97-AF65-F5344CB8AC3E}">
        <p14:creationId xmlns:p14="http://schemas.microsoft.com/office/powerpoint/2010/main" val="117170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affecting teaching</a:t>
            </a:r>
            <a:endParaRPr lang="en-GB" dirty="0"/>
          </a:p>
        </p:txBody>
      </p:sp>
      <p:sp>
        <p:nvSpPr>
          <p:cNvPr id="3" name="Content Placeholder 2"/>
          <p:cNvSpPr>
            <a:spLocks noGrp="1"/>
          </p:cNvSpPr>
          <p:nvPr>
            <p:ph idx="1"/>
          </p:nvPr>
        </p:nvSpPr>
        <p:spPr/>
        <p:txBody>
          <a:bodyPr>
            <a:normAutofit/>
          </a:bodyPr>
          <a:lstStyle/>
          <a:p>
            <a:r>
              <a:rPr lang="en-GB" dirty="0" smtClean="0"/>
              <a:t>Student factors</a:t>
            </a:r>
          </a:p>
          <a:p>
            <a:pPr lvl="1"/>
            <a:r>
              <a:rPr lang="en-GB" dirty="0" smtClean="0"/>
              <a:t>Student attendance, student engagement, student motivation, student satisfaction</a:t>
            </a:r>
          </a:p>
          <a:p>
            <a:r>
              <a:rPr lang="en-GB" dirty="0" smtClean="0"/>
              <a:t>University factors</a:t>
            </a:r>
          </a:p>
          <a:p>
            <a:pPr lvl="1"/>
            <a:r>
              <a:rPr lang="en-GB" dirty="0" smtClean="0"/>
              <a:t>Changes in teaching, recorded lectures, size of group</a:t>
            </a:r>
          </a:p>
          <a:p>
            <a:r>
              <a:rPr lang="en-GB" dirty="0" smtClean="0"/>
              <a:t>Wider factors</a:t>
            </a:r>
          </a:p>
          <a:p>
            <a:pPr lvl="1"/>
            <a:r>
              <a:rPr lang="en-GB" dirty="0" smtClean="0"/>
              <a:t>Value of teaching</a:t>
            </a:r>
          </a:p>
          <a:p>
            <a:pPr marL="0" indent="0">
              <a:buNone/>
            </a:pPr>
            <a:endParaRPr lang="en-GB" dirty="0"/>
          </a:p>
        </p:txBody>
      </p:sp>
    </p:spTree>
    <p:extLst>
      <p:ext uri="{BB962C8B-B14F-4D97-AF65-F5344CB8AC3E}">
        <p14:creationId xmlns:p14="http://schemas.microsoft.com/office/powerpoint/2010/main" val="2132536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510747" y="941929"/>
            <a:ext cx="5321642" cy="2652583"/>
          </a:xfrm>
          <a:prstGeom prst="wedgeRectCallout">
            <a:avLst>
              <a:gd name="adj1" fmla="val 92611"/>
              <a:gd name="adj2" fmla="val 703"/>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latin typeface="MV Boli" panose="02000500030200090000" pitchFamily="2" charset="0"/>
                <a:cs typeface="MV Boli" panose="02000500030200090000" pitchFamily="2" charset="0"/>
              </a:rPr>
              <a:t>“There is that distinction between </a:t>
            </a:r>
            <a:r>
              <a:rPr lang="en-GB" i="1" dirty="0" smtClean="0">
                <a:latin typeface="MV Boli" panose="02000500030200090000" pitchFamily="2" charset="0"/>
                <a:cs typeface="MV Boli" panose="02000500030200090000" pitchFamily="2" charset="0"/>
              </a:rPr>
              <a:t>HOW </a:t>
            </a:r>
            <a:r>
              <a:rPr lang="en-GB" i="1" dirty="0">
                <a:latin typeface="MV Boli" panose="02000500030200090000" pitchFamily="2" charset="0"/>
                <a:cs typeface="MV Boli" panose="02000500030200090000" pitchFamily="2" charset="0"/>
              </a:rPr>
              <a:t>to learn and </a:t>
            </a:r>
            <a:r>
              <a:rPr lang="en-GB" i="1" dirty="0" smtClean="0">
                <a:latin typeface="MV Boli" panose="02000500030200090000" pitchFamily="2" charset="0"/>
                <a:cs typeface="MV Boli" panose="02000500030200090000" pitchFamily="2" charset="0"/>
              </a:rPr>
              <a:t>WHAT to </a:t>
            </a:r>
            <a:r>
              <a:rPr lang="en-GB" i="1" dirty="0">
                <a:latin typeface="MV Boli" panose="02000500030200090000" pitchFamily="2" charset="0"/>
                <a:cs typeface="MV Boli" panose="02000500030200090000" pitchFamily="2" charset="0"/>
              </a:rPr>
              <a:t>learn and they’re two different things. Most of the students are driven on “ I just want to know exactly what I need to learn” and that’s it. They’ve been spoon fed.”</a:t>
            </a:r>
          </a:p>
        </p:txBody>
      </p:sp>
      <p:sp>
        <p:nvSpPr>
          <p:cNvPr id="5" name="Cloud Callout 4"/>
          <p:cNvSpPr/>
          <p:nvPr/>
        </p:nvSpPr>
        <p:spPr>
          <a:xfrm>
            <a:off x="7372865" y="2207741"/>
            <a:ext cx="4390767" cy="3435178"/>
          </a:xfrm>
          <a:prstGeom prst="cloudCallout">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t>“</a:t>
            </a:r>
            <a:r>
              <a:rPr lang="en-GB" i="1" dirty="0" smtClean="0"/>
              <a:t>There’s </a:t>
            </a:r>
            <a:r>
              <a:rPr lang="en-GB" i="1" dirty="0"/>
              <a:t>a partnership between the teacher and the student, both sides have to connect to it. So we can’t just focus on the quality of the teaching.”</a:t>
            </a:r>
          </a:p>
        </p:txBody>
      </p:sp>
      <p:sp>
        <p:nvSpPr>
          <p:cNvPr id="6" name="Oval Callout 5"/>
          <p:cNvSpPr/>
          <p:nvPr/>
        </p:nvSpPr>
        <p:spPr>
          <a:xfrm>
            <a:off x="873212" y="3871785"/>
            <a:ext cx="6499654" cy="2718486"/>
          </a:xfrm>
          <a:prstGeom prst="wedgeEllipseCallout">
            <a:avLst>
              <a:gd name="adj1" fmla="val -50744"/>
              <a:gd name="adj2" fmla="val -42045"/>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b="1" i="1" dirty="0">
                <a:latin typeface="Bradley Hand ITC" panose="03070402050302030203" pitchFamily="66" charset="0"/>
              </a:rPr>
              <a:t>“They do sometimes tell students how to do well in the piece of coursework or assessment, but it’s up to the students to turn up to class because they won’t be recording those conversations, telling them how to improve or what to do, so it’s up to the students.”</a:t>
            </a:r>
          </a:p>
        </p:txBody>
      </p:sp>
      <p:sp>
        <p:nvSpPr>
          <p:cNvPr id="7" name="TextBox 6"/>
          <p:cNvSpPr txBox="1"/>
          <p:nvPr/>
        </p:nvSpPr>
        <p:spPr>
          <a:xfrm>
            <a:off x="5272215" y="238897"/>
            <a:ext cx="4934465"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Student factors - students</a:t>
            </a:r>
          </a:p>
        </p:txBody>
      </p:sp>
    </p:spTree>
    <p:extLst>
      <p:ext uri="{BB962C8B-B14F-4D97-AF65-F5344CB8AC3E}">
        <p14:creationId xmlns:p14="http://schemas.microsoft.com/office/powerpoint/2010/main" val="2632002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220994" y="238896"/>
            <a:ext cx="8855675" cy="2734963"/>
          </a:xfrm>
          <a:prstGeom prst="wedgeRoundRectCallout">
            <a:avLst>
              <a:gd name="adj1" fmla="val 43353"/>
              <a:gd name="adj2" fmla="val 79669"/>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rgbClr val="002060"/>
                </a:solidFill>
                <a:latin typeface="Adobe Garamond Pro Bold" panose="02020702060506020403" pitchFamily="18" charset="0"/>
              </a:rPr>
              <a:t>“They don’t place the same value on [attendance] that we do, so they think ‘oh, is it worth me …...’ and that goes back to complex lives, the fact they may be living at home, it may be the cost of travel and one thing that does affect it is the time that the lectures start – the earlier, the cost of travel is more, they may have responsibilities, they may be working and so on. In terms of priority the lecturer is low for most of them. If something else comes along, that takes priority - we found it wasn’t down to the individual ………… I mean we’ve got 2 law teachers of the year. International law teachers of the year. It doesn’t matter”</a:t>
            </a:r>
          </a:p>
        </p:txBody>
      </p:sp>
      <p:sp>
        <p:nvSpPr>
          <p:cNvPr id="3" name="Rounded Rectangular Callout 2"/>
          <p:cNvSpPr/>
          <p:nvPr/>
        </p:nvSpPr>
        <p:spPr>
          <a:xfrm>
            <a:off x="535459" y="3031524"/>
            <a:ext cx="4852087" cy="3270422"/>
          </a:xfrm>
          <a:prstGeom prst="wedgeRoundRectCallout">
            <a:avLst>
              <a:gd name="adj1" fmla="val -53261"/>
              <a:gd name="adj2" fmla="val -64452"/>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rgbClr val="002060"/>
                </a:solidFill>
                <a:latin typeface="Comic Sans MS" panose="030F0702030302020204" pitchFamily="66" charset="0"/>
              </a:rPr>
              <a:t>“…… they think a lecture is: they get the information, there’s the slides, there’s a tendency to put more and more on slides so they just get the slides – why do I have to be there? Because half the time they’re there, they’re not really there…………… they’re on social media, they’re doing other stuff. So we are re-thinking how we use that time. Because you can get the most brilliant lecturer that is not valued.”</a:t>
            </a:r>
          </a:p>
        </p:txBody>
      </p:sp>
      <p:sp>
        <p:nvSpPr>
          <p:cNvPr id="4" name="Cloud Callout 3"/>
          <p:cNvSpPr/>
          <p:nvPr/>
        </p:nvSpPr>
        <p:spPr>
          <a:xfrm>
            <a:off x="6293708" y="3420836"/>
            <a:ext cx="5173362" cy="3322864"/>
          </a:xfrm>
          <a:prstGeom prst="cloudCallout">
            <a:avLst>
              <a:gd name="adj1" fmla="val -57153"/>
              <a:gd name="adj2" fmla="val -46778"/>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solidFill>
                  <a:srgbClr val="002060"/>
                </a:solidFill>
                <a:latin typeface="Hobo Std" panose="020B0803040709020204" pitchFamily="34" charset="0"/>
              </a:rPr>
              <a:t>“</a:t>
            </a:r>
            <a:r>
              <a:rPr lang="en-GB" i="1" dirty="0" smtClean="0">
                <a:solidFill>
                  <a:srgbClr val="002060"/>
                </a:solidFill>
                <a:latin typeface="Hobo Std" panose="020B0803040709020204" pitchFamily="34" charset="0"/>
              </a:rPr>
              <a:t>They </a:t>
            </a:r>
            <a:r>
              <a:rPr lang="en-GB" i="1" dirty="0">
                <a:solidFill>
                  <a:srgbClr val="002060"/>
                </a:solidFill>
                <a:latin typeface="Hobo Std" panose="020B0803040709020204" pitchFamily="34" charset="0"/>
              </a:rPr>
              <a:t>want you to </a:t>
            </a:r>
            <a:r>
              <a:rPr lang="en-GB" i="1" dirty="0" smtClean="0">
                <a:solidFill>
                  <a:srgbClr val="002060"/>
                </a:solidFill>
                <a:latin typeface="Hobo Std" panose="020B0803040709020204" pitchFamily="34" charset="0"/>
              </a:rPr>
              <a:t>tell </a:t>
            </a:r>
            <a:r>
              <a:rPr lang="en-GB" i="1" dirty="0">
                <a:solidFill>
                  <a:srgbClr val="002060"/>
                </a:solidFill>
                <a:latin typeface="Hobo Std" panose="020B0803040709020204" pitchFamily="34" charset="0"/>
              </a:rPr>
              <a:t>them the answer, because they’ve become very instrumentalist in their approach so ‘all I need to know is how to get from A to B; tell me how to get from A to B. Don’t make my life difficult’.”</a:t>
            </a:r>
          </a:p>
        </p:txBody>
      </p:sp>
      <p:sp>
        <p:nvSpPr>
          <p:cNvPr id="5" name="TextBox 4"/>
          <p:cNvSpPr txBox="1"/>
          <p:nvPr/>
        </p:nvSpPr>
        <p:spPr>
          <a:xfrm>
            <a:off x="238897" y="1120346"/>
            <a:ext cx="2504303" cy="759182"/>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Student factors - academics</a:t>
            </a:r>
          </a:p>
        </p:txBody>
      </p:sp>
    </p:spTree>
    <p:extLst>
      <p:ext uri="{BB962C8B-B14F-4D97-AF65-F5344CB8AC3E}">
        <p14:creationId xmlns:p14="http://schemas.microsoft.com/office/powerpoint/2010/main" val="262663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973859" y="2018270"/>
            <a:ext cx="7595287" cy="3550508"/>
          </a:xfrm>
          <a:prstGeom prst="wedgeRoundRectCallout">
            <a:avLst>
              <a:gd name="adj1" fmla="val 45653"/>
              <a:gd name="adj2" fmla="val -78799"/>
              <a:gd name="adj3" fmla="val 16667"/>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rgbClr val="7030A0"/>
                </a:solidFill>
                <a:latin typeface="Comic Sans MS" panose="030F0702030302020204" pitchFamily="66" charset="0"/>
              </a:rPr>
              <a:t> </a:t>
            </a:r>
            <a:r>
              <a:rPr lang="en-GB" sz="2400" dirty="0" smtClean="0">
                <a:solidFill>
                  <a:srgbClr val="7030A0"/>
                </a:solidFill>
                <a:latin typeface="Comic Sans MS" panose="030F0702030302020204" pitchFamily="66" charset="0"/>
              </a:rPr>
              <a:t>“I’m </a:t>
            </a:r>
            <a:r>
              <a:rPr lang="en-GB" sz="2400" dirty="0">
                <a:solidFill>
                  <a:srgbClr val="7030A0"/>
                </a:solidFill>
                <a:latin typeface="Comic Sans MS" panose="030F0702030302020204" pitchFamily="66" charset="0"/>
              </a:rPr>
              <a:t>just talking about – if you want to - if I want to - learn something I’ll go home and learn it and it was the same at university, but the course structure and the deadlines and the work and the projects and the direction and the guidance were what I got from university. The learning was what I had to do by </a:t>
            </a:r>
            <a:r>
              <a:rPr lang="en-GB" sz="2400" dirty="0" smtClean="0">
                <a:solidFill>
                  <a:srgbClr val="7030A0"/>
                </a:solidFill>
                <a:latin typeface="Comic Sans MS" panose="030F0702030302020204" pitchFamily="66" charset="0"/>
              </a:rPr>
              <a:t>myself”.</a:t>
            </a:r>
            <a:endParaRPr lang="en-GB" sz="2400" dirty="0">
              <a:solidFill>
                <a:srgbClr val="7030A0"/>
              </a:solidFill>
              <a:latin typeface="Comic Sans MS" panose="030F0702030302020204" pitchFamily="66" charset="0"/>
            </a:endParaRPr>
          </a:p>
          <a:p>
            <a:endParaRPr lang="en-GB" dirty="0"/>
          </a:p>
        </p:txBody>
      </p:sp>
      <p:sp>
        <p:nvSpPr>
          <p:cNvPr id="3" name="TextBox 2"/>
          <p:cNvSpPr txBox="1"/>
          <p:nvPr/>
        </p:nvSpPr>
        <p:spPr>
          <a:xfrm>
            <a:off x="3566984" y="354227"/>
            <a:ext cx="4102443" cy="646331"/>
          </a:xfrm>
          <a:prstGeom prst="rect">
            <a:avLst/>
          </a:prstGeom>
          <a:noFill/>
        </p:spPr>
        <p:txBody>
          <a:bodyPr wrap="square" rtlCol="0">
            <a:spAutoFit/>
          </a:bodyPr>
          <a:lstStyle/>
          <a:p>
            <a:r>
              <a:rPr lang="en-GB" b="1" dirty="0">
                <a:solidFill>
                  <a:srgbClr val="6A1A41"/>
                </a:solidFill>
                <a:ea typeface="ＭＳ Ｐゴシック" charset="0"/>
                <a:cs typeface="ＭＳ Ｐゴシック" charset="0"/>
              </a:rPr>
              <a:t>Student </a:t>
            </a:r>
            <a:r>
              <a:rPr lang="en-GB" b="1" dirty="0" smtClean="0">
                <a:solidFill>
                  <a:srgbClr val="6A1A41"/>
                </a:solidFill>
                <a:ea typeface="ＭＳ Ｐゴシック" charset="0"/>
                <a:cs typeface="ＭＳ Ｐゴシック" charset="0"/>
              </a:rPr>
              <a:t>engagement </a:t>
            </a:r>
            <a:r>
              <a:rPr lang="en-GB" b="1" dirty="0">
                <a:solidFill>
                  <a:srgbClr val="6A1A41"/>
                </a:solidFill>
                <a:ea typeface="ＭＳ Ｐゴシック" charset="0"/>
                <a:cs typeface="ＭＳ Ｐゴシック" charset="0"/>
              </a:rPr>
              <a:t>- alumnus</a:t>
            </a:r>
          </a:p>
          <a:p>
            <a:endParaRPr lang="en-GB" dirty="0"/>
          </a:p>
        </p:txBody>
      </p:sp>
    </p:spTree>
    <p:extLst>
      <p:ext uri="{BB962C8B-B14F-4D97-AF65-F5344CB8AC3E}">
        <p14:creationId xmlns:p14="http://schemas.microsoft.com/office/powerpoint/2010/main" val="239576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17233" y="1567543"/>
            <a:ext cx="7562335" cy="4892466"/>
          </a:xfrm>
          <a:prstGeom prst="wedgeEllipseCallout">
            <a:avLst>
              <a:gd name="adj1" fmla="val 69358"/>
              <a:gd name="adj2" fmla="val -69546"/>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2600" dirty="0" smtClean="0">
                <a:solidFill>
                  <a:srgbClr val="7030A0"/>
                </a:solidFill>
                <a:latin typeface="Comic Sans MS" panose="030F0702030302020204" pitchFamily="66" charset="0"/>
              </a:rPr>
              <a:t>If </a:t>
            </a:r>
            <a:r>
              <a:rPr lang="en-GB" sz="2600" dirty="0">
                <a:solidFill>
                  <a:srgbClr val="7030A0"/>
                </a:solidFill>
                <a:latin typeface="Comic Sans MS" panose="030F0702030302020204" pitchFamily="66" charset="0"/>
              </a:rPr>
              <a:t>what matters to students is timely feedback, having charisma in the classroom or innovative teaching, how much pressure is there on academics to do other things that distract from what they really need to be doing for students</a:t>
            </a:r>
          </a:p>
          <a:p>
            <a:endParaRPr lang="en-GB" dirty="0"/>
          </a:p>
        </p:txBody>
      </p:sp>
      <p:sp>
        <p:nvSpPr>
          <p:cNvPr id="3" name="TextBox 2"/>
          <p:cNvSpPr txBox="1"/>
          <p:nvPr/>
        </p:nvSpPr>
        <p:spPr>
          <a:xfrm>
            <a:off x="3838833" y="362465"/>
            <a:ext cx="4703805" cy="646331"/>
          </a:xfrm>
          <a:prstGeom prst="rect">
            <a:avLst/>
          </a:prstGeom>
          <a:noFill/>
        </p:spPr>
        <p:txBody>
          <a:bodyPr wrap="square" rtlCol="0">
            <a:spAutoFit/>
          </a:bodyPr>
          <a:lstStyle/>
          <a:p>
            <a:r>
              <a:rPr lang="en-GB" b="1" dirty="0">
                <a:solidFill>
                  <a:srgbClr val="6A1A41"/>
                </a:solidFill>
                <a:ea typeface="ＭＳ Ｐゴシック" charset="0"/>
                <a:cs typeface="ＭＳ Ｐゴシック" charset="0"/>
              </a:rPr>
              <a:t>Student </a:t>
            </a:r>
            <a:r>
              <a:rPr lang="en-GB" b="1" dirty="0" smtClean="0">
                <a:solidFill>
                  <a:srgbClr val="6A1A41"/>
                </a:solidFill>
                <a:ea typeface="ＭＳ Ｐゴシック" charset="0"/>
                <a:cs typeface="ＭＳ Ｐゴシック" charset="0"/>
              </a:rPr>
              <a:t>satisfaction </a:t>
            </a:r>
            <a:r>
              <a:rPr lang="en-GB" b="1" dirty="0">
                <a:solidFill>
                  <a:srgbClr val="6A1A41"/>
                </a:solidFill>
                <a:ea typeface="ＭＳ Ｐゴシック" charset="0"/>
                <a:cs typeface="ＭＳ Ｐゴシック" charset="0"/>
              </a:rPr>
              <a:t>- </a:t>
            </a:r>
            <a:r>
              <a:rPr lang="en-GB" b="1" dirty="0" smtClean="0">
                <a:solidFill>
                  <a:srgbClr val="6A1A41"/>
                </a:solidFill>
                <a:ea typeface="ＭＳ Ｐゴシック" charset="0"/>
                <a:cs typeface="ＭＳ Ｐゴシック" charset="0"/>
              </a:rPr>
              <a:t>alumnus</a:t>
            </a:r>
            <a:endParaRPr lang="en-GB" b="1" dirty="0">
              <a:solidFill>
                <a:srgbClr val="6A1A41"/>
              </a:solidFill>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320288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78876318"/>
              </p:ext>
            </p:extLst>
          </p:nvPr>
        </p:nvGraphicFramePr>
        <p:xfrm>
          <a:off x="2578443" y="823783"/>
          <a:ext cx="6582033" cy="4810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98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know if their lecturer is a good teacher</a:t>
            </a:r>
            <a:endParaRPr lang="en-GB" dirty="0"/>
          </a:p>
        </p:txBody>
      </p:sp>
      <p:sp>
        <p:nvSpPr>
          <p:cNvPr id="3" name="Content Placeholder 2"/>
          <p:cNvSpPr>
            <a:spLocks noGrp="1"/>
          </p:cNvSpPr>
          <p:nvPr>
            <p:ph idx="1"/>
          </p:nvPr>
        </p:nvSpPr>
        <p:spPr>
          <a:xfrm>
            <a:off x="370703" y="2270942"/>
            <a:ext cx="7166004" cy="4319587"/>
          </a:xfrm>
        </p:spPr>
        <p:txBody>
          <a:bodyPr/>
          <a:lstStyle/>
          <a:p>
            <a:pPr eaLnBrk="1" hangingPunct="1"/>
            <a:r>
              <a:rPr lang="en-GB" dirty="0" smtClean="0"/>
              <a:t>Students </a:t>
            </a:r>
            <a:r>
              <a:rPr lang="en-GB" dirty="0"/>
              <a:t>are obviously well-placed as consumers as well as </a:t>
            </a:r>
            <a:r>
              <a:rPr lang="en-GB" dirty="0" smtClean="0"/>
              <a:t>learners</a:t>
            </a:r>
          </a:p>
          <a:p>
            <a:pPr eaLnBrk="1" hangingPunct="1"/>
            <a:endParaRPr lang="en-GB" dirty="0" smtClean="0"/>
          </a:p>
          <a:p>
            <a:pPr marL="0" indent="0" algn="ctr" eaLnBrk="1" hangingPunct="1">
              <a:buNone/>
            </a:pPr>
            <a:r>
              <a:rPr lang="en-GB" sz="3600" dirty="0" smtClean="0"/>
              <a:t>BUT</a:t>
            </a:r>
          </a:p>
          <a:p>
            <a:pPr eaLnBrk="1" hangingPunct="1"/>
            <a:endParaRPr lang="en-GB" dirty="0" smtClean="0"/>
          </a:p>
          <a:p>
            <a:pPr eaLnBrk="1" hangingPunct="1"/>
            <a:r>
              <a:rPr lang="en-GB" dirty="0" smtClean="0"/>
              <a:t>Their </a:t>
            </a:r>
            <a:r>
              <a:rPr lang="en-GB" dirty="0"/>
              <a:t>view of good teaching is influenced by a number of factors such as their </a:t>
            </a:r>
            <a:r>
              <a:rPr lang="en-GB" dirty="0" smtClean="0"/>
              <a:t>previous experiences, ambitions, expectations, motivations ………..</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15708" y="2814639"/>
            <a:ext cx="3806340" cy="2141066"/>
          </a:xfrm>
          <a:prstGeom prst="rect">
            <a:avLst/>
          </a:prstGeom>
        </p:spPr>
      </p:pic>
    </p:spTree>
    <p:extLst>
      <p:ext uri="{BB962C8B-B14F-4D97-AF65-F5344CB8AC3E}">
        <p14:creationId xmlns:p14="http://schemas.microsoft.com/office/powerpoint/2010/main" val="1957713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173362" y="1375719"/>
            <a:ext cx="6540844" cy="5049794"/>
          </a:xfrm>
          <a:prstGeom prst="wedgeEllipseCallout">
            <a:avLst>
              <a:gd name="adj1" fmla="val 50578"/>
              <a:gd name="adj2" fmla="val -60991"/>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1" dirty="0">
                <a:solidFill>
                  <a:srgbClr val="002060"/>
                </a:solidFill>
                <a:latin typeface="Bradley Hand ITC" panose="03070402050302030203" pitchFamily="66" charset="0"/>
              </a:rPr>
              <a:t>“Excellence? Y</a:t>
            </a:r>
            <a:r>
              <a:rPr lang="en-GB" sz="2000" b="1" i="1" dirty="0" smtClean="0">
                <a:solidFill>
                  <a:srgbClr val="002060"/>
                </a:solidFill>
                <a:latin typeface="Bradley Hand ITC" panose="03070402050302030203" pitchFamily="66" charset="0"/>
              </a:rPr>
              <a:t>ou </a:t>
            </a:r>
            <a:r>
              <a:rPr lang="en-GB" sz="2000" b="1" i="1" dirty="0">
                <a:solidFill>
                  <a:srgbClr val="002060"/>
                </a:solidFill>
                <a:latin typeface="Bradley Hand ITC" panose="03070402050302030203" pitchFamily="66" charset="0"/>
              </a:rPr>
              <a:t>can pick the highest interpretation of excellence that you want – no one can reach that because we don’t have the time to reach it</a:t>
            </a:r>
            <a:r>
              <a:rPr lang="en-GB" sz="2000" b="1" i="1" dirty="0" smtClean="0">
                <a:solidFill>
                  <a:srgbClr val="002060"/>
                </a:solidFill>
                <a:latin typeface="Bradley Hand ITC" panose="03070402050302030203" pitchFamily="66" charset="0"/>
              </a:rPr>
              <a:t>. </a:t>
            </a:r>
            <a:r>
              <a:rPr lang="en-GB" sz="2000" b="1" i="1" dirty="0">
                <a:solidFill>
                  <a:srgbClr val="002060"/>
                </a:solidFill>
                <a:latin typeface="Bradley Hand ITC" panose="03070402050302030203" pitchFamily="66" charset="0"/>
              </a:rPr>
              <a:t>So assessments are a problem because you could maintain that relationship, it’s easy enough possible to fail a student nicely, without making them feel demoralised face to face if you know how to do it, but no one has the time.”</a:t>
            </a:r>
          </a:p>
        </p:txBody>
      </p:sp>
      <p:sp>
        <p:nvSpPr>
          <p:cNvPr id="3" name="Rounded Rectangular Callout 2"/>
          <p:cNvSpPr/>
          <p:nvPr/>
        </p:nvSpPr>
        <p:spPr>
          <a:xfrm>
            <a:off x="634314" y="3336324"/>
            <a:ext cx="4176583" cy="3212757"/>
          </a:xfrm>
          <a:prstGeom prst="wedgeRoundRectCallout">
            <a:avLst>
              <a:gd name="adj1" fmla="val -46276"/>
              <a:gd name="adj2" fmla="val -60577"/>
              <a:gd name="adj3" fmla="val 16667"/>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rgbClr val="002060"/>
                </a:solidFill>
                <a:latin typeface="Adobe Garamond Pro Bold" panose="02020702060506020403" pitchFamily="18" charset="0"/>
              </a:rPr>
              <a:t>“I think one of the most frustrating things I’ve found since I started teaching is the lack of time we have allocated to assessment. </a:t>
            </a:r>
            <a:r>
              <a:rPr lang="en-GB" i="1" dirty="0" smtClean="0">
                <a:solidFill>
                  <a:srgbClr val="002060"/>
                </a:solidFill>
                <a:latin typeface="Adobe Garamond Pro Bold" panose="02020702060506020403" pitchFamily="18" charset="0"/>
              </a:rPr>
              <a:t>I think the </a:t>
            </a:r>
            <a:r>
              <a:rPr lang="en-GB" i="1" dirty="0">
                <a:solidFill>
                  <a:srgbClr val="002060"/>
                </a:solidFill>
                <a:latin typeface="Adobe Garamond Pro Bold" panose="02020702060506020403" pitchFamily="18" charset="0"/>
              </a:rPr>
              <a:t>way around this </a:t>
            </a:r>
            <a:r>
              <a:rPr lang="en-GB" i="1" dirty="0" smtClean="0">
                <a:solidFill>
                  <a:srgbClr val="002060"/>
                </a:solidFill>
                <a:latin typeface="Adobe Garamond Pro Bold" panose="02020702060506020403" pitchFamily="18" charset="0"/>
              </a:rPr>
              <a:t>problem </a:t>
            </a:r>
            <a:r>
              <a:rPr lang="en-GB" i="1" dirty="0">
                <a:solidFill>
                  <a:srgbClr val="002060"/>
                </a:solidFill>
                <a:latin typeface="Adobe Garamond Pro Bold" panose="02020702060506020403" pitchFamily="18" charset="0"/>
              </a:rPr>
              <a:t>is to </a:t>
            </a:r>
            <a:r>
              <a:rPr lang="en-GB" i="1" dirty="0" smtClean="0">
                <a:solidFill>
                  <a:srgbClr val="002060"/>
                </a:solidFill>
                <a:latin typeface="Adobe Garamond Pro Bold" panose="02020702060506020403" pitchFamily="18" charset="0"/>
              </a:rPr>
              <a:t>sit </a:t>
            </a:r>
            <a:r>
              <a:rPr lang="en-GB" i="1" dirty="0">
                <a:solidFill>
                  <a:srgbClr val="002060"/>
                </a:solidFill>
                <a:latin typeface="Adobe Garamond Pro Bold" panose="02020702060506020403" pitchFamily="18" charset="0"/>
              </a:rPr>
              <a:t>the student down and go through a paper face to face to be able to help them fix some of the problems that they have”</a:t>
            </a:r>
          </a:p>
        </p:txBody>
      </p:sp>
      <p:sp>
        <p:nvSpPr>
          <p:cNvPr id="4" name="Cloud Callout 3"/>
          <p:cNvSpPr/>
          <p:nvPr/>
        </p:nvSpPr>
        <p:spPr>
          <a:xfrm>
            <a:off x="1614615" y="1482811"/>
            <a:ext cx="3196282" cy="1696995"/>
          </a:xfrm>
          <a:prstGeom prst="cloudCallout">
            <a:avLst>
              <a:gd name="adj1" fmla="val -20833"/>
              <a:gd name="adj2" fmla="val -107888"/>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rgbClr val="002060"/>
                </a:solidFill>
                <a:latin typeface="MV Boli" panose="02000500030200090000" pitchFamily="2" charset="0"/>
                <a:cs typeface="MV Boli" panose="02000500030200090000" pitchFamily="2" charset="0"/>
              </a:rPr>
              <a:t>“I think they want the teacher who gives them the 2:I’s”</a:t>
            </a:r>
          </a:p>
        </p:txBody>
      </p:sp>
      <p:sp>
        <p:nvSpPr>
          <p:cNvPr id="6" name="TextBox 5"/>
          <p:cNvSpPr txBox="1"/>
          <p:nvPr/>
        </p:nvSpPr>
        <p:spPr>
          <a:xfrm>
            <a:off x="3995352" y="387178"/>
            <a:ext cx="4786183"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Assessments - academics</a:t>
            </a:r>
          </a:p>
        </p:txBody>
      </p:sp>
    </p:spTree>
    <p:extLst>
      <p:ext uri="{BB962C8B-B14F-4D97-AF65-F5344CB8AC3E}">
        <p14:creationId xmlns:p14="http://schemas.microsoft.com/office/powerpoint/2010/main" val="159190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832389" y="1495167"/>
            <a:ext cx="6145427" cy="4893275"/>
          </a:xfrm>
          <a:prstGeom prst="wedgeEllipseCallout">
            <a:avLst>
              <a:gd name="adj1" fmla="val 27692"/>
              <a:gd name="adj2" fmla="val -63258"/>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rPr>
              <a:t> </a:t>
            </a:r>
            <a:r>
              <a:rPr lang="en-GB" dirty="0">
                <a:solidFill>
                  <a:srgbClr val="000000"/>
                </a:solidFill>
                <a:latin typeface="Adobe Garamond Pro Bold" panose="02020702060506020403" pitchFamily="18" charset="0"/>
              </a:rPr>
              <a:t>In a learning community within a module one of the deals is that the student hands in their work which is carried out responsibly and honestly and in a timely fashion and the job of another member of the team is to have a view on it and to be supportive in having that view as a way of enabling that student to move on, not as a way of pegging that student to a standard, but as a way of helping students to continue in that endeavour on that academic journey</a:t>
            </a:r>
          </a:p>
          <a:p>
            <a:endParaRPr lang="en-GB" dirty="0">
              <a:solidFill>
                <a:srgbClr val="000000"/>
              </a:solidFill>
            </a:endParaRPr>
          </a:p>
        </p:txBody>
      </p:sp>
      <p:sp>
        <p:nvSpPr>
          <p:cNvPr id="3" name="Rounded Rectangular Callout 2"/>
          <p:cNvSpPr/>
          <p:nvPr/>
        </p:nvSpPr>
        <p:spPr>
          <a:xfrm>
            <a:off x="313037" y="1012371"/>
            <a:ext cx="3641124" cy="2472235"/>
          </a:xfrm>
          <a:prstGeom prst="wedgeRoundRectCallout">
            <a:avLst>
              <a:gd name="adj1" fmla="val 67855"/>
              <a:gd name="adj2" fmla="val 11169"/>
              <a:gd name="adj3" fmla="val 1666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600" dirty="0" smtClean="0">
                <a:solidFill>
                  <a:srgbClr val="000000"/>
                </a:solidFill>
                <a:latin typeface="Segoe Script" panose="020B0504020000000003" pitchFamily="34" charset="0"/>
              </a:rPr>
              <a:t>I’ve </a:t>
            </a:r>
            <a:r>
              <a:rPr lang="en-GB" sz="1600" dirty="0">
                <a:solidFill>
                  <a:srgbClr val="000000"/>
                </a:solidFill>
                <a:latin typeface="Segoe Script" panose="020B0504020000000003" pitchFamily="34" charset="0"/>
              </a:rPr>
              <a:t>heard obviously in difficult situations where lecturers have not done their job and got into trouble and where that’s the defence, we have the WAM model which we apply.</a:t>
            </a:r>
          </a:p>
          <a:p>
            <a:endParaRPr lang="en-GB" dirty="0">
              <a:solidFill>
                <a:srgbClr val="000000"/>
              </a:solidFill>
            </a:endParaRPr>
          </a:p>
        </p:txBody>
      </p:sp>
      <p:sp>
        <p:nvSpPr>
          <p:cNvPr id="4" name="Rectangular Callout 3"/>
          <p:cNvSpPr/>
          <p:nvPr/>
        </p:nvSpPr>
        <p:spPr>
          <a:xfrm>
            <a:off x="3159211" y="3384428"/>
            <a:ext cx="2561968" cy="667265"/>
          </a:xfrm>
          <a:prstGeom prst="wedgeRectCallout">
            <a:avLst>
              <a:gd name="adj1" fmla="val 53640"/>
              <a:gd name="adj2" fmla="val -34544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rPr>
              <a:t>Do you find it works?</a:t>
            </a:r>
          </a:p>
          <a:p>
            <a:endParaRPr lang="en-GB" dirty="0">
              <a:solidFill>
                <a:srgbClr val="000000"/>
              </a:solidFill>
            </a:endParaRPr>
          </a:p>
        </p:txBody>
      </p:sp>
      <p:sp>
        <p:nvSpPr>
          <p:cNvPr id="5" name="Rounded Rectangular Callout 4"/>
          <p:cNvSpPr/>
          <p:nvPr/>
        </p:nvSpPr>
        <p:spPr>
          <a:xfrm>
            <a:off x="370702" y="3951515"/>
            <a:ext cx="4069493" cy="2824108"/>
          </a:xfrm>
          <a:prstGeom prst="wedgeRoundRectCallout">
            <a:avLst>
              <a:gd name="adj1" fmla="val 67587"/>
              <a:gd name="adj2" fmla="val -50376"/>
              <a:gd name="adj3" fmla="val 1666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Segoe Script" panose="020B0504020000000003" pitchFamily="34" charset="0"/>
              </a:rPr>
              <a:t>Bits do. The hours are given proportionate to the work so no one should not have enough time. I think the bigger problem that I see is lecturers leaving the marking to the last minute and then not having enough time. </a:t>
            </a:r>
          </a:p>
          <a:p>
            <a:endParaRPr lang="en-GB" dirty="0"/>
          </a:p>
        </p:txBody>
      </p:sp>
      <p:sp>
        <p:nvSpPr>
          <p:cNvPr id="6" name="TextBox 5"/>
          <p:cNvSpPr txBox="1"/>
          <p:nvPr/>
        </p:nvSpPr>
        <p:spPr>
          <a:xfrm>
            <a:off x="2356022" y="247135"/>
            <a:ext cx="5222789" cy="646331"/>
          </a:xfrm>
          <a:prstGeom prst="rect">
            <a:avLst/>
          </a:prstGeom>
          <a:noFill/>
        </p:spPr>
        <p:txBody>
          <a:bodyPr wrap="square" rtlCol="0">
            <a:spAutoFit/>
          </a:bodyPr>
          <a:lstStyle/>
          <a:p>
            <a:r>
              <a:rPr lang="en-GB" b="1" dirty="0" smtClean="0">
                <a:solidFill>
                  <a:srgbClr val="6A1A41"/>
                </a:solidFill>
                <a:ea typeface="ＭＳ Ｐゴシック" charset="0"/>
                <a:cs typeface="ＭＳ Ｐゴシック" charset="0"/>
              </a:rPr>
              <a:t>Assessment &amp; feedback  </a:t>
            </a:r>
            <a:r>
              <a:rPr lang="en-GB" b="1" dirty="0">
                <a:solidFill>
                  <a:srgbClr val="6A1A41"/>
                </a:solidFill>
                <a:ea typeface="ＭＳ Ｐゴシック" charset="0"/>
                <a:cs typeface="ＭＳ Ｐゴシック" charset="0"/>
              </a:rPr>
              <a:t>- </a:t>
            </a:r>
            <a:r>
              <a:rPr lang="en-GB" b="1" dirty="0" smtClean="0">
                <a:solidFill>
                  <a:srgbClr val="6A1A41"/>
                </a:solidFill>
                <a:ea typeface="ＭＳ Ｐゴシック" charset="0"/>
                <a:cs typeface="ＭＳ Ｐゴシック" charset="0"/>
              </a:rPr>
              <a:t>senior managers </a:t>
            </a:r>
            <a:endParaRPr lang="en-GB" b="1" dirty="0">
              <a:solidFill>
                <a:srgbClr val="6A1A41"/>
              </a:solidFill>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311185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288325" y="1334531"/>
            <a:ext cx="4580238" cy="3435178"/>
          </a:xfrm>
          <a:prstGeom prst="wedgeRectCallout">
            <a:avLst>
              <a:gd name="adj1" fmla="val 52549"/>
              <a:gd name="adj2" fmla="val -65558"/>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latin typeface="MV Boli" panose="02000500030200090000" pitchFamily="2" charset="0"/>
                <a:cs typeface="MV Boli" panose="02000500030200090000" pitchFamily="2" charset="0"/>
              </a:rPr>
              <a:t>“The students who are just kind of free-riding have a fixed mind-set that they’re going to view the teachers as just bad because they get lower grades. I think it’s kind of pushing the blame on the teacher if you’re not actively participating and maybe it makes the grades more easily digestible. So in my classes, some of the teachers that I absolutely love, they don’t like at all and I’m just, Huh?”</a:t>
            </a:r>
          </a:p>
        </p:txBody>
      </p:sp>
      <p:sp>
        <p:nvSpPr>
          <p:cNvPr id="3" name="Oval Callout 2"/>
          <p:cNvSpPr/>
          <p:nvPr/>
        </p:nvSpPr>
        <p:spPr>
          <a:xfrm>
            <a:off x="6030097" y="164756"/>
            <a:ext cx="6013621" cy="4983892"/>
          </a:xfrm>
          <a:prstGeom prst="wedgeEllipseCallout">
            <a:avLst>
              <a:gd name="adj1" fmla="val 40811"/>
              <a:gd name="adj2" fmla="val 72086"/>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latin typeface="Trebuchet MS" panose="020B0603020202020204" pitchFamily="34" charset="0"/>
              </a:rPr>
              <a:t>“It’s like the - how can I put it - the </a:t>
            </a:r>
            <a:r>
              <a:rPr lang="en-GB" dirty="0" smtClean="0">
                <a:latin typeface="Trebuchet MS" panose="020B0603020202020204" pitchFamily="34" charset="0"/>
              </a:rPr>
              <a:t>‘nice’</a:t>
            </a:r>
            <a:r>
              <a:rPr lang="en-GB" i="1" dirty="0" smtClean="0">
                <a:latin typeface="Trebuchet MS" panose="020B0603020202020204" pitchFamily="34" charset="0"/>
              </a:rPr>
              <a:t> </a:t>
            </a:r>
            <a:r>
              <a:rPr lang="en-GB" i="1" dirty="0">
                <a:latin typeface="Trebuchet MS" panose="020B0603020202020204" pitchFamily="34" charset="0"/>
              </a:rPr>
              <a:t>teachers maybe aren’t always the best in terms of progressing your knowledge, but the harsh markers, because you get more feedback, you’re going to be more motivated when you get lower marks to push yourself a bit more. So even though we like getting high marks from the generous markers, it might not help us in the long run if it’s passively given. With harsh marking you get more detailed feedback – in my case anyway.”</a:t>
            </a:r>
          </a:p>
        </p:txBody>
      </p:sp>
      <p:sp>
        <p:nvSpPr>
          <p:cNvPr id="4" name="Rounded Rectangular Callout 3"/>
          <p:cNvSpPr/>
          <p:nvPr/>
        </p:nvSpPr>
        <p:spPr>
          <a:xfrm>
            <a:off x="477795" y="4950941"/>
            <a:ext cx="7306962" cy="1746421"/>
          </a:xfrm>
          <a:prstGeom prst="wedgeRoundRectCallout">
            <a:avLst>
              <a:gd name="adj1" fmla="val 72515"/>
              <a:gd name="adj2" fmla="val 27594"/>
              <a:gd name="adj3" fmla="val 16667"/>
            </a:avLst>
          </a:prstGeom>
          <a:solidFill>
            <a:srgbClr val="990033"/>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latin typeface="Adobe Garamond Pro Bold" panose="02020702060506020403" pitchFamily="18" charset="0"/>
              </a:rPr>
              <a:t>“Marks don’t matter that much as how much knowledge you have, because when you go to work or internship, you have tasks you need to do and your mark – whether it was 70, 85 or 55 is not going to help you. It’s the knowledge – how you’re going to use it is going to help you. I prefer that I receive the proper feedback to prove what I did well, wrong. Yeah, very clear feedback rather than a mark.”</a:t>
            </a:r>
          </a:p>
        </p:txBody>
      </p:sp>
      <p:sp>
        <p:nvSpPr>
          <p:cNvPr id="5" name="TextBox 4"/>
          <p:cNvSpPr txBox="1"/>
          <p:nvPr/>
        </p:nvSpPr>
        <p:spPr>
          <a:xfrm>
            <a:off x="2224216" y="255373"/>
            <a:ext cx="4258962" cy="425758"/>
          </a:xfrm>
          <a:prstGeom prst="rect">
            <a:avLst/>
          </a:prstGeom>
          <a:noFill/>
        </p:spPr>
        <p:txBody>
          <a:bodyPr wrap="square" rtlCol="0">
            <a:spAutoFit/>
          </a:bodyPr>
          <a:lstStyle/>
          <a:p>
            <a:pPr eaLnBrk="0" fontAlgn="base" hangingPunct="0">
              <a:lnSpc>
                <a:spcPts val="2600"/>
              </a:lnSpc>
              <a:spcBef>
                <a:spcPct val="0"/>
              </a:spcBef>
              <a:spcAft>
                <a:spcPct val="0"/>
              </a:spcAft>
            </a:pPr>
            <a:r>
              <a:rPr lang="en-GB" sz="2400" b="1" dirty="0">
                <a:solidFill>
                  <a:srgbClr val="6A1A41"/>
                </a:solidFill>
                <a:latin typeface="+mj-lt"/>
                <a:ea typeface="ＭＳ Ｐゴシック" charset="0"/>
                <a:cs typeface="ＭＳ Ｐゴシック" charset="0"/>
              </a:rPr>
              <a:t>Assessments - students </a:t>
            </a:r>
          </a:p>
        </p:txBody>
      </p:sp>
    </p:spTree>
    <p:extLst>
      <p:ext uri="{BB962C8B-B14F-4D97-AF65-F5344CB8AC3E}">
        <p14:creationId xmlns:p14="http://schemas.microsoft.com/office/powerpoint/2010/main" val="192211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9676" y="1977081"/>
            <a:ext cx="7430529" cy="1446550"/>
          </a:xfrm>
          <a:prstGeom prst="rect">
            <a:avLst/>
          </a:prstGeom>
          <a:noFill/>
        </p:spPr>
        <p:txBody>
          <a:bodyPr wrap="square" rtlCol="0">
            <a:spAutoFit/>
          </a:bodyPr>
          <a:lstStyle/>
          <a:p>
            <a:pPr algn="ctr"/>
            <a:r>
              <a:rPr lang="en-GB" sz="4400" dirty="0" smtClean="0"/>
              <a:t>Are less-engaged students this reasonable?</a:t>
            </a:r>
            <a:endParaRPr lang="en-GB" sz="4400" dirty="0"/>
          </a:p>
        </p:txBody>
      </p:sp>
    </p:spTree>
    <p:extLst>
      <p:ext uri="{BB962C8B-B14F-4D97-AF65-F5344CB8AC3E}">
        <p14:creationId xmlns:p14="http://schemas.microsoft.com/office/powerpoint/2010/main" val="85700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views?</a:t>
            </a:r>
            <a:endParaRPr lang="en-GB" dirty="0"/>
          </a:p>
        </p:txBody>
      </p:sp>
      <p:sp>
        <p:nvSpPr>
          <p:cNvPr id="3" name="Content Placeholder 2"/>
          <p:cNvSpPr>
            <a:spLocks noGrp="1"/>
          </p:cNvSpPr>
          <p:nvPr>
            <p:ph idx="1"/>
          </p:nvPr>
        </p:nvSpPr>
        <p:spPr/>
        <p:txBody>
          <a:bodyPr/>
          <a:lstStyle/>
          <a:p>
            <a:endParaRPr lang="en-GB" sz="3600" dirty="0" smtClean="0"/>
          </a:p>
          <a:p>
            <a:r>
              <a:rPr lang="en-GB" sz="3600" dirty="0" smtClean="0"/>
              <a:t>Who are the best judges of teaching quality?</a:t>
            </a:r>
          </a:p>
          <a:p>
            <a:endParaRPr lang="en-GB" sz="3600" dirty="0" smtClean="0"/>
          </a:p>
          <a:p>
            <a:r>
              <a:rPr lang="en-GB" sz="3600" dirty="0" smtClean="0"/>
              <a:t>Does one size fit all?</a:t>
            </a:r>
          </a:p>
          <a:p>
            <a:endParaRPr lang="en-GB" sz="3600" dirty="0" smtClean="0"/>
          </a:p>
          <a:p>
            <a:r>
              <a:rPr lang="en-GB" sz="3600" dirty="0" smtClean="0"/>
              <a:t>Are we being encouraged to please the masses?</a:t>
            </a:r>
          </a:p>
          <a:p>
            <a:endParaRPr lang="en-GB" sz="3600" dirty="0" smtClean="0"/>
          </a:p>
          <a:p>
            <a:r>
              <a:rPr lang="en-GB" sz="3600" dirty="0" smtClean="0"/>
              <a:t>How can we take this work forward?</a:t>
            </a:r>
          </a:p>
          <a:p>
            <a:pPr marL="457200" lvl="1" indent="0">
              <a:buNone/>
            </a:pPr>
            <a:endParaRPr lang="en-GB" sz="3600" dirty="0" smtClean="0"/>
          </a:p>
        </p:txBody>
      </p:sp>
    </p:spTree>
    <p:extLst>
      <p:ext uri="{BB962C8B-B14F-4D97-AF65-F5344CB8AC3E}">
        <p14:creationId xmlns:p14="http://schemas.microsoft.com/office/powerpoint/2010/main" val="103170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Maybe their view of</a:t>
            </a:r>
            <a:r>
              <a:rPr lang="en-GB" dirty="0" smtClean="0">
                <a:solidFill>
                  <a:srgbClr val="7D9AAA"/>
                </a:solidFill>
                <a:latin typeface="+mn-lt"/>
              </a:rPr>
              <a:t> </a:t>
            </a:r>
            <a:r>
              <a:rPr lang="en-GB" dirty="0" smtClean="0"/>
              <a:t>good teaching becomes </a:t>
            </a:r>
            <a:r>
              <a:rPr lang="en-GB" dirty="0"/>
              <a:t>apparent </a:t>
            </a:r>
            <a:r>
              <a:rPr lang="en-GB" dirty="0" smtClean="0"/>
              <a:t>once they enter </a:t>
            </a:r>
            <a:r>
              <a:rPr lang="en-GB" dirty="0"/>
              <a:t>the workplace</a:t>
            </a:r>
            <a:br>
              <a:rPr lang="en-GB" dirty="0"/>
            </a:b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8225" y="2888456"/>
            <a:ext cx="6953250" cy="2952750"/>
          </a:xfrm>
        </p:spPr>
      </p:pic>
      <p:sp>
        <p:nvSpPr>
          <p:cNvPr id="3" name="TextBox 2"/>
          <p:cNvSpPr txBox="1"/>
          <p:nvPr/>
        </p:nvSpPr>
        <p:spPr>
          <a:xfrm>
            <a:off x="2254251" y="6063049"/>
            <a:ext cx="8759738" cy="369332"/>
          </a:xfrm>
          <a:prstGeom prst="rect">
            <a:avLst/>
          </a:prstGeom>
          <a:noFill/>
        </p:spPr>
        <p:txBody>
          <a:bodyPr wrap="square" rtlCol="0">
            <a:spAutoFit/>
          </a:bodyPr>
          <a:lstStyle/>
          <a:p>
            <a:pPr algn="ctr"/>
            <a:r>
              <a:rPr lang="en-GB" dirty="0" smtClean="0"/>
              <a:t>Are alumni the best people to ask?</a:t>
            </a:r>
            <a:endParaRPr lang="en-GB" dirty="0"/>
          </a:p>
        </p:txBody>
      </p:sp>
    </p:spTree>
    <p:extLst>
      <p:ext uri="{BB962C8B-B14F-4D97-AF65-F5344CB8AC3E}">
        <p14:creationId xmlns:p14="http://schemas.microsoft.com/office/powerpoint/2010/main" val="2029854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the job of academics to know what good teaching is </a:t>
            </a:r>
            <a:endParaRPr lang="en-GB" dirty="0"/>
          </a:p>
        </p:txBody>
      </p:sp>
      <p:sp>
        <p:nvSpPr>
          <p:cNvPr id="3" name="Content Placeholder 2"/>
          <p:cNvSpPr>
            <a:spLocks noGrp="1"/>
          </p:cNvSpPr>
          <p:nvPr>
            <p:ph idx="1"/>
          </p:nvPr>
        </p:nvSpPr>
        <p:spPr>
          <a:xfrm>
            <a:off x="5132173" y="2133600"/>
            <a:ext cx="6112476" cy="3954421"/>
          </a:xfrm>
        </p:spPr>
        <p:txBody>
          <a:bodyPr/>
          <a:lstStyle/>
          <a:p>
            <a:r>
              <a:rPr lang="en-GB" dirty="0"/>
              <a:t>Lecturers often recognise that good teaching sometimes means taking students out of their comfort zones </a:t>
            </a:r>
            <a:r>
              <a:rPr lang="en-GB" dirty="0" smtClean="0"/>
              <a:t>which </a:t>
            </a:r>
            <a:r>
              <a:rPr lang="en-GB" dirty="0"/>
              <a:t>may not be popular but is an intrinsic part of deep </a:t>
            </a:r>
            <a:r>
              <a:rPr lang="en-GB" dirty="0" smtClean="0"/>
              <a:t>learning</a:t>
            </a:r>
          </a:p>
          <a:p>
            <a:r>
              <a:rPr lang="en-GB" dirty="0" smtClean="0"/>
              <a:t>Does HEA Fellowship make us good teachers?</a:t>
            </a:r>
          </a:p>
          <a:p>
            <a:r>
              <a:rPr lang="en-GB" dirty="0" smtClean="0"/>
              <a:t>What about our own competing interests?</a:t>
            </a:r>
          </a:p>
          <a:p>
            <a:r>
              <a:rPr lang="en-GB" dirty="0" smtClean="0"/>
              <a:t>Are our promotion opportunities influenced by spending time on teaching?</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337" y="2388972"/>
            <a:ext cx="2986866" cy="3200400"/>
          </a:xfrm>
          <a:prstGeom prst="rect">
            <a:avLst/>
          </a:prstGeom>
        </p:spPr>
      </p:pic>
    </p:spTree>
    <p:extLst>
      <p:ext uri="{BB962C8B-B14F-4D97-AF65-F5344CB8AC3E}">
        <p14:creationId xmlns:p14="http://schemas.microsoft.com/office/powerpoint/2010/main" val="2905033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VCs, Pro VCs, Deans etc. must be experts in what good teaching in then</a:t>
            </a:r>
            <a:endParaRPr lang="en-GB" dirty="0"/>
          </a:p>
        </p:txBody>
      </p:sp>
      <p:sp>
        <p:nvSpPr>
          <p:cNvPr id="3" name="Content Placeholder 2"/>
          <p:cNvSpPr>
            <a:spLocks noGrp="1"/>
          </p:cNvSpPr>
          <p:nvPr>
            <p:ph idx="1"/>
          </p:nvPr>
        </p:nvSpPr>
        <p:spPr>
          <a:xfrm>
            <a:off x="2256367" y="3220995"/>
            <a:ext cx="9194228" cy="3303631"/>
          </a:xfrm>
        </p:spPr>
        <p:txBody>
          <a:bodyPr/>
          <a:lstStyle/>
          <a:p>
            <a:r>
              <a:rPr lang="en-GB" dirty="0"/>
              <a:t>University leaders have </a:t>
            </a:r>
            <a:r>
              <a:rPr lang="en-GB" dirty="0" smtClean="0"/>
              <a:t>competing </a:t>
            </a:r>
            <a:r>
              <a:rPr lang="en-GB" dirty="0"/>
              <a:t>priorities and a requirement to maintain financial </a:t>
            </a:r>
            <a:r>
              <a:rPr lang="en-GB" dirty="0" smtClean="0"/>
              <a:t>solvency</a:t>
            </a:r>
          </a:p>
          <a:p>
            <a:r>
              <a:rPr lang="en-GB" dirty="0" smtClean="0"/>
              <a:t>Concerned with targets: </a:t>
            </a:r>
            <a:r>
              <a:rPr lang="en-GB" dirty="0"/>
              <a:t>REF, QA and </a:t>
            </a:r>
            <a:r>
              <a:rPr lang="en-GB" dirty="0" smtClean="0"/>
              <a:t>TEF </a:t>
            </a:r>
          </a:p>
          <a:p>
            <a:r>
              <a:rPr lang="en-GB" dirty="0" smtClean="0"/>
              <a:t>Their main concern in terms of teaching quality is student satisfaction</a:t>
            </a:r>
          </a:p>
          <a:p>
            <a:r>
              <a:rPr lang="en-GB" dirty="0" smtClean="0"/>
              <a:t>So are their views about what good teaching is, coloured by making students satisfied?</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507" y="1952475"/>
            <a:ext cx="2130857" cy="1198607"/>
          </a:xfrm>
          <a:prstGeom prst="rect">
            <a:avLst/>
          </a:prstGeom>
        </p:spPr>
      </p:pic>
    </p:spTree>
    <p:extLst>
      <p:ext uri="{BB962C8B-B14F-4D97-AF65-F5344CB8AC3E}">
        <p14:creationId xmlns:p14="http://schemas.microsoft.com/office/powerpoint/2010/main" val="1055612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 what makes a great teacher?</a:t>
            </a:r>
            <a:endParaRPr lang="en-GB" dirty="0"/>
          </a:p>
        </p:txBody>
      </p:sp>
      <p:sp>
        <p:nvSpPr>
          <p:cNvPr id="3" name="Content Placeholder 2"/>
          <p:cNvSpPr>
            <a:spLocks noGrp="1"/>
          </p:cNvSpPr>
          <p:nvPr>
            <p:ph idx="1"/>
          </p:nvPr>
        </p:nvSpPr>
        <p:spPr/>
        <p:txBody>
          <a:bodyPr/>
          <a:lstStyle/>
          <a:p>
            <a:r>
              <a:rPr lang="en-GB" dirty="0" smtClean="0"/>
              <a:t>Aim: </a:t>
            </a:r>
            <a:r>
              <a:rPr lang="en-GB" dirty="0"/>
              <a:t>to evaluate the perceptions of what constitutes good teaching amongst students, lecturers, senior management and </a:t>
            </a:r>
            <a:r>
              <a:rPr lang="en-GB" dirty="0" smtClean="0"/>
              <a:t>alumni</a:t>
            </a:r>
          </a:p>
          <a:p>
            <a:r>
              <a:rPr lang="en-GB" dirty="0" smtClean="0"/>
              <a:t>Method: focus groups and interviews</a:t>
            </a:r>
          </a:p>
          <a:p>
            <a:pPr lvl="1"/>
            <a:r>
              <a:rPr lang="en-GB" dirty="0" smtClean="0"/>
              <a:t>Participants recruited by email</a:t>
            </a:r>
          </a:p>
          <a:p>
            <a:pPr lvl="1"/>
            <a:r>
              <a:rPr lang="en-GB" dirty="0" smtClean="0"/>
              <a:t>Epistemological approach – lightly structured</a:t>
            </a:r>
          </a:p>
          <a:p>
            <a:pPr lvl="2"/>
            <a:r>
              <a:rPr lang="en-GB" dirty="0" smtClean="0"/>
              <a:t>One or two structured questions</a:t>
            </a:r>
          </a:p>
          <a:p>
            <a:pPr lvl="1"/>
            <a:r>
              <a:rPr lang="en-GB" dirty="0" smtClean="0"/>
              <a:t>All sessions recorded and transcribed</a:t>
            </a:r>
          </a:p>
          <a:p>
            <a:pPr lvl="1"/>
            <a:r>
              <a:rPr lang="en-GB" dirty="0" smtClean="0"/>
              <a:t>Thematic analysis conducted using </a:t>
            </a:r>
            <a:r>
              <a:rPr lang="en-GB" dirty="0" err="1" smtClean="0"/>
              <a:t>NVivo</a:t>
            </a:r>
            <a:endParaRPr lang="en-GB" dirty="0" smtClean="0"/>
          </a:p>
          <a:p>
            <a:endParaRPr lang="en-GB" dirty="0" smtClean="0"/>
          </a:p>
        </p:txBody>
      </p:sp>
    </p:spTree>
    <p:extLst>
      <p:ext uri="{BB962C8B-B14F-4D97-AF65-F5344CB8AC3E}">
        <p14:creationId xmlns:p14="http://schemas.microsoft.com/office/powerpoint/2010/main" val="9640652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7926571"/>
              </p:ext>
            </p:extLst>
          </p:nvPr>
        </p:nvGraphicFramePr>
        <p:xfrm>
          <a:off x="2255838" y="2205038"/>
          <a:ext cx="9598024" cy="2407285"/>
        </p:xfrm>
        <a:graphic>
          <a:graphicData uri="http://schemas.openxmlformats.org/drawingml/2006/table">
            <a:tbl>
              <a:tblPr firstRow="1" bandRow="1">
                <a:tableStyleId>{073A0DAA-6AF3-43AB-8588-CEC1D06C72B9}</a:tableStyleId>
              </a:tblPr>
              <a:tblGrid>
                <a:gridCol w="2399506">
                  <a:extLst>
                    <a:ext uri="{9D8B030D-6E8A-4147-A177-3AD203B41FA5}">
                      <a16:colId xmlns:a16="http://schemas.microsoft.com/office/drawing/2014/main" val="2384993537"/>
                    </a:ext>
                  </a:extLst>
                </a:gridCol>
                <a:gridCol w="2399506">
                  <a:extLst>
                    <a:ext uri="{9D8B030D-6E8A-4147-A177-3AD203B41FA5}">
                      <a16:colId xmlns:a16="http://schemas.microsoft.com/office/drawing/2014/main" val="199014122"/>
                    </a:ext>
                  </a:extLst>
                </a:gridCol>
                <a:gridCol w="2399506">
                  <a:extLst>
                    <a:ext uri="{9D8B030D-6E8A-4147-A177-3AD203B41FA5}">
                      <a16:colId xmlns:a16="http://schemas.microsoft.com/office/drawing/2014/main" val="555447496"/>
                    </a:ext>
                  </a:extLst>
                </a:gridCol>
                <a:gridCol w="2399506">
                  <a:extLst>
                    <a:ext uri="{9D8B030D-6E8A-4147-A177-3AD203B41FA5}">
                      <a16:colId xmlns:a16="http://schemas.microsoft.com/office/drawing/2014/main" val="4122173813"/>
                    </a:ext>
                  </a:extLst>
                </a:gridCol>
              </a:tblGrid>
              <a:tr h="370840">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fontAlgn="b"/>
                      <a:r>
                        <a:rPr lang="en-GB" sz="2000" u="none" strike="noStrike" dirty="0" smtClean="0">
                          <a:effectLst/>
                        </a:rPr>
                        <a:t>Number of participants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2000" u="none" strike="noStrike" dirty="0" smtClean="0">
                          <a:effectLst/>
                        </a:rPr>
                        <a:t>duration </a:t>
                      </a:r>
                      <a:r>
                        <a:rPr lang="en-GB" sz="2000" u="none" strike="noStrike" dirty="0">
                          <a:effectLst/>
                        </a:rPr>
                        <a:t>of </a:t>
                      </a:r>
                      <a:r>
                        <a:rPr lang="en-GB" sz="2000" u="none" strike="noStrike" dirty="0" smtClean="0">
                          <a:effectLst/>
                        </a:rPr>
                        <a:t>interviews/focus groups (</a:t>
                      </a:r>
                      <a:r>
                        <a:rPr lang="en-GB" sz="2000" u="none" strike="noStrike" dirty="0" err="1" smtClean="0">
                          <a:effectLst/>
                        </a:rPr>
                        <a:t>mins</a:t>
                      </a:r>
                      <a:r>
                        <a:rPr lang="en-GB" sz="2000" u="none" strike="noStrike" dirty="0" smtClean="0">
                          <a:effectLst/>
                        </a:rPr>
                        <a: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2000" u="none" strike="noStrike" dirty="0" smtClean="0">
                          <a:effectLst/>
                        </a:rPr>
                        <a:t>time/participant (</a:t>
                      </a:r>
                      <a:r>
                        <a:rPr lang="en-GB" sz="2000" u="none" strike="noStrike" dirty="0" err="1" smtClean="0">
                          <a:effectLst/>
                        </a:rPr>
                        <a:t>mins</a:t>
                      </a:r>
                      <a:r>
                        <a:rPr lang="en-GB" sz="2000" u="none" strike="noStrike" dirty="0" smtClean="0">
                          <a:effectLst/>
                        </a:rPr>
                        <a: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83327190"/>
                  </a:ext>
                </a:extLst>
              </a:tr>
              <a:tr h="370840">
                <a:tc>
                  <a:txBody>
                    <a:bodyPr/>
                    <a:lstStyle/>
                    <a:p>
                      <a:pPr algn="ctr" fontAlgn="b"/>
                      <a:r>
                        <a:rPr lang="en-GB" sz="2000" u="none" strike="noStrike" dirty="0">
                          <a:effectLst/>
                        </a:rPr>
                        <a:t>Academics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20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a:effectLst/>
                        </a:rPr>
                        <a:t>190</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a:effectLst/>
                        </a:rPr>
                        <a:t>9.5</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23019782"/>
                  </a:ext>
                </a:extLst>
              </a:tr>
              <a:tr h="370840">
                <a:tc>
                  <a:txBody>
                    <a:bodyPr/>
                    <a:lstStyle/>
                    <a:p>
                      <a:pPr algn="ctr" fontAlgn="b"/>
                      <a:r>
                        <a:rPr lang="en-GB" sz="2000" u="none" strike="noStrike">
                          <a:effectLst/>
                        </a:rPr>
                        <a:t>Students</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13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151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11.6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52401885"/>
                  </a:ext>
                </a:extLst>
              </a:tr>
              <a:tr h="370840">
                <a:tc>
                  <a:txBody>
                    <a:bodyPr/>
                    <a:lstStyle/>
                    <a:p>
                      <a:pPr algn="ctr" fontAlgn="b"/>
                      <a:r>
                        <a:rPr lang="en-GB" sz="2000" u="none" strike="noStrike">
                          <a:effectLst/>
                        </a:rPr>
                        <a:t>Senior managers</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a:effectLst/>
                        </a:rPr>
                        <a:t>4</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a:effectLst/>
                        </a:rPr>
                        <a:t>160</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40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28234819"/>
                  </a:ext>
                </a:extLst>
              </a:tr>
              <a:tr h="370840">
                <a:tc>
                  <a:txBody>
                    <a:bodyPr/>
                    <a:lstStyle/>
                    <a:p>
                      <a:pPr algn="ctr" fontAlgn="b"/>
                      <a:r>
                        <a:rPr lang="en-GB" sz="2000" u="none" strike="noStrike" dirty="0">
                          <a:effectLst/>
                        </a:rPr>
                        <a:t>Alumni</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10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87</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2000" u="none" strike="noStrike" dirty="0">
                          <a:effectLst/>
                        </a:rPr>
                        <a:t>8.7</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1748211"/>
                  </a:ext>
                </a:extLst>
              </a:tr>
            </a:tbl>
          </a:graphicData>
        </a:graphic>
      </p:graphicFrame>
    </p:spTree>
    <p:extLst>
      <p:ext uri="{BB962C8B-B14F-4D97-AF65-F5344CB8AC3E}">
        <p14:creationId xmlns:p14="http://schemas.microsoft.com/office/powerpoint/2010/main" val="3262458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a:t>
            </a:r>
            <a:endParaRPr lang="en-GB" dirty="0"/>
          </a:p>
        </p:txBody>
      </p:sp>
      <p:sp>
        <p:nvSpPr>
          <p:cNvPr id="3" name="Content Placeholder 2"/>
          <p:cNvSpPr>
            <a:spLocks noGrp="1"/>
          </p:cNvSpPr>
          <p:nvPr>
            <p:ph idx="1"/>
          </p:nvPr>
        </p:nvSpPr>
        <p:spPr>
          <a:xfrm>
            <a:off x="1746423" y="2205039"/>
            <a:ext cx="10106912" cy="4319587"/>
          </a:xfrm>
        </p:spPr>
        <p:txBody>
          <a:bodyPr>
            <a:normAutofit/>
          </a:bodyPr>
          <a:lstStyle/>
          <a:p>
            <a:r>
              <a:rPr lang="en-GB" sz="2800" dirty="0" smtClean="0"/>
              <a:t>Personal attributes</a:t>
            </a:r>
          </a:p>
          <a:p>
            <a:pPr lvl="1"/>
            <a:r>
              <a:rPr lang="en-GB" sz="2800" dirty="0" smtClean="0"/>
              <a:t>Human interaction, love of subject, professionalism</a:t>
            </a:r>
          </a:p>
          <a:p>
            <a:r>
              <a:rPr lang="en-GB" sz="2800" dirty="0" smtClean="0"/>
              <a:t>Teaching attributes</a:t>
            </a:r>
          </a:p>
          <a:p>
            <a:pPr lvl="1"/>
            <a:r>
              <a:rPr lang="en-GB" sz="2800" dirty="0" smtClean="0"/>
              <a:t>Content, delivery, learning-focused, availability</a:t>
            </a:r>
          </a:p>
          <a:p>
            <a:r>
              <a:rPr lang="en-GB" sz="2800" dirty="0" smtClean="0"/>
              <a:t>Issues affecting teaching</a:t>
            </a:r>
          </a:p>
          <a:p>
            <a:pPr lvl="1"/>
            <a:r>
              <a:rPr lang="en-GB" sz="2800" dirty="0" smtClean="0"/>
              <a:t>Student factors, university factors, external factors</a:t>
            </a:r>
          </a:p>
          <a:p>
            <a:r>
              <a:rPr lang="en-GB" sz="2800" dirty="0" smtClean="0"/>
              <a:t>Assessment</a:t>
            </a:r>
          </a:p>
          <a:p>
            <a:pPr lvl="1"/>
            <a:r>
              <a:rPr lang="en-GB" sz="2800" dirty="0" smtClean="0"/>
              <a:t>Feedback</a:t>
            </a:r>
          </a:p>
        </p:txBody>
      </p:sp>
    </p:spTree>
    <p:extLst>
      <p:ext uri="{BB962C8B-B14F-4D97-AF65-F5344CB8AC3E}">
        <p14:creationId xmlns:p14="http://schemas.microsoft.com/office/powerpoint/2010/main" val="787317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White">
  <a:themeElements>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W-Powerpoint-template-animated.pot-3" id="{D62D35DC-8AC7-D846-B549-7E27879F6D0E}" vid="{67254EBA-17D3-DB47-90A8-11DF051E41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8C6CD0"/>
        </a:dk1>
        <a:lt1>
          <a:srgbClr val="FFFFFF"/>
        </a:lt1>
        <a:dk2>
          <a:srgbClr val="7D9AAA"/>
        </a:dk2>
        <a:lt2>
          <a:srgbClr val="000000"/>
        </a:lt2>
        <a:accent1>
          <a:srgbClr val="4B92DB"/>
        </a:accent1>
        <a:accent2>
          <a:srgbClr val="F7403A"/>
        </a:accent2>
        <a:accent3>
          <a:srgbClr val="BFCAD2"/>
        </a:accent3>
        <a:accent4>
          <a:srgbClr val="DADADA"/>
        </a:accent4>
        <a:accent5>
          <a:srgbClr val="B1C7EA"/>
        </a:accent5>
        <a:accent6>
          <a:srgbClr val="E03934"/>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W-Powerpoint-template-animated.pot-3" id="{D62D35DC-8AC7-D846-B549-7E27879F6D0E}" vid="{67254EBA-17D3-DB47-90A8-11DF051E41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10.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11.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12.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13.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2.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3.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4.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5.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6.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7.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8.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ppt/theme/themeOverride9.xml><?xml version="1.0" encoding="utf-8"?>
<a:themeOverride xmlns:a="http://schemas.openxmlformats.org/drawingml/2006/main">
  <a:clrScheme name="White 2">
    <a:dk1>
      <a:srgbClr val="7D9AAA"/>
    </a:dk1>
    <a:lt1>
      <a:srgbClr val="FFFFFF"/>
    </a:lt1>
    <a:dk2>
      <a:srgbClr val="6A1A41"/>
    </a:dk2>
    <a:lt2>
      <a:srgbClr val="8C6CD0"/>
    </a:lt2>
    <a:accent1>
      <a:srgbClr val="F7403A"/>
    </a:accent1>
    <a:accent2>
      <a:srgbClr val="34B233"/>
    </a:accent2>
    <a:accent3>
      <a:srgbClr val="FFFFFF"/>
    </a:accent3>
    <a:accent4>
      <a:srgbClr val="6A8391"/>
    </a:accent4>
    <a:accent5>
      <a:srgbClr val="FAAFAE"/>
    </a:accent5>
    <a:accent6>
      <a:srgbClr val="2EA12D"/>
    </a:accent6>
    <a:hlink>
      <a:srgbClr val="D10074"/>
    </a:hlink>
    <a:folHlink>
      <a:srgbClr val="E4D700"/>
    </a:folHlink>
  </a:clrScheme>
</a:themeOverride>
</file>

<file path=docProps/app.xml><?xml version="1.0" encoding="utf-8"?>
<Properties xmlns="http://schemas.openxmlformats.org/officeDocument/2006/extended-properties" xmlns:vt="http://schemas.openxmlformats.org/officeDocument/2006/docPropsVTypes">
  <Template/>
  <TotalTime>976</TotalTime>
  <Words>2555</Words>
  <Application>Microsoft Office PowerPoint</Application>
  <PresentationFormat>Widescreen</PresentationFormat>
  <Paragraphs>164</Paragraphs>
  <Slides>34</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34</vt:i4>
      </vt:variant>
    </vt:vector>
  </HeadingPairs>
  <TitlesOfParts>
    <vt:vector size="49" baseType="lpstr">
      <vt:lpstr>ＭＳ Ｐゴシック</vt:lpstr>
      <vt:lpstr>Adobe Garamond Pro Bold</vt:lpstr>
      <vt:lpstr>Arial</vt:lpstr>
      <vt:lpstr>Bodoni MT</vt:lpstr>
      <vt:lpstr>Bradley Hand ITC</vt:lpstr>
      <vt:lpstr>Calibri</vt:lpstr>
      <vt:lpstr>Calibri Light</vt:lpstr>
      <vt:lpstr>Comic Sans MS</vt:lpstr>
      <vt:lpstr>Hobo Std</vt:lpstr>
      <vt:lpstr>MV Boli</vt:lpstr>
      <vt:lpstr>Segoe Script</vt:lpstr>
      <vt:lpstr>Trebuchet MS</vt:lpstr>
      <vt:lpstr>White</vt:lpstr>
      <vt:lpstr>Office Theme</vt:lpstr>
      <vt:lpstr>1_White</vt:lpstr>
      <vt:lpstr>We all know what Teaching Excellence means, don’t we? </vt:lpstr>
      <vt:lpstr>What does the TEF tell us about Teaching Excellence?</vt:lpstr>
      <vt:lpstr>Students know if their lecturer is a good teacher</vt:lpstr>
      <vt:lpstr>Maybe their view of good teaching becomes apparent once they enter the workplace </vt:lpstr>
      <vt:lpstr>It’s the job of academics to know what good teaching is </vt:lpstr>
      <vt:lpstr>So VCs, Pro VCs, Deans etc. must be experts in what good teaching in then</vt:lpstr>
      <vt:lpstr>Project – what makes a great teacher?</vt:lpstr>
      <vt:lpstr>Results</vt:lpstr>
      <vt:lpstr>Themes</vt:lpstr>
      <vt:lpstr>Personal attributes</vt:lpstr>
      <vt:lpstr>PowerPoint Presentation</vt:lpstr>
      <vt:lpstr>PowerPoint Presentation</vt:lpstr>
      <vt:lpstr>PowerPoint Presentation</vt:lpstr>
      <vt:lpstr>PowerPoint Presentation</vt:lpstr>
      <vt:lpstr>PowerPoint Presentation</vt:lpstr>
      <vt:lpstr>PowerPoint Presentation</vt:lpstr>
      <vt:lpstr>Teaching Attributes</vt:lpstr>
      <vt:lpstr>PowerPoint Presentation</vt:lpstr>
      <vt:lpstr>PowerPoint Presentation</vt:lpstr>
      <vt:lpstr>PowerPoint Presentation</vt:lpstr>
      <vt:lpstr>PowerPoint Presentation</vt:lpstr>
      <vt:lpstr>PowerPoint Presentation</vt:lpstr>
      <vt:lpstr>PowerPoint Presentation</vt:lpstr>
      <vt:lpstr>Issues affecting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views?</vt:lpstr>
    </vt:vector>
  </TitlesOfParts>
  <Company>University of Westminster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what Teaching Excellence means, don’t we?</dc:title>
  <dc:creator>Gillian Rhodes</dc:creator>
  <cp:lastModifiedBy>Gillian Rhodes</cp:lastModifiedBy>
  <cp:revision>73</cp:revision>
  <dcterms:created xsi:type="dcterms:W3CDTF">2018-02-09T14:12:22Z</dcterms:created>
  <dcterms:modified xsi:type="dcterms:W3CDTF">2018-06-25T15:13:35Z</dcterms:modified>
</cp:coreProperties>
</file>