
<file path=[Content_Types].xml><?xml version="1.0" encoding="utf-8"?>
<Types xmlns="http://schemas.openxmlformats.org/package/2006/content-types">
  <Default Extension="png" ContentType="image/png"/>
  <Default Extension="jpeg" ContentType="image/jpeg"/>
  <Default Extension="emf" ContentType="image/x-emf"/>
  <Default Extension="MOV" ContentType="vide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2" r:id="rId2"/>
    <p:sldId id="273" r:id="rId3"/>
    <p:sldId id="293" r:id="rId4"/>
    <p:sldId id="294" r:id="rId5"/>
    <p:sldId id="313" r:id="rId6"/>
    <p:sldId id="312" r:id="rId7"/>
    <p:sldId id="308" r:id="rId8"/>
    <p:sldId id="295" r:id="rId9"/>
    <p:sldId id="297" r:id="rId10"/>
    <p:sldId id="298" r:id="rId11"/>
    <p:sldId id="299" r:id="rId12"/>
    <p:sldId id="300" r:id="rId13"/>
    <p:sldId id="310" r:id="rId14"/>
    <p:sldId id="302" r:id="rId15"/>
    <p:sldId id="303" r:id="rId16"/>
    <p:sldId id="306" r:id="rId17"/>
    <p:sldId id="311" r:id="rId18"/>
    <p:sldId id="30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1422" y="-6"/>
      </p:cViewPr>
      <p:guideLst>
        <p:guide orient="horz" pos="2160"/>
        <p:guide pos="2880"/>
      </p:guideLst>
    </p:cSldViewPr>
  </p:slideViewPr>
  <p:notesTextViewPr>
    <p:cViewPr>
      <p:scale>
        <a:sx n="1" d="1"/>
        <a:sy n="1" d="1"/>
      </p:scale>
      <p:origin x="0" y="0"/>
    </p:cViewPr>
  </p:notesTextViewPr>
  <p:sorterViewPr>
    <p:cViewPr>
      <p:scale>
        <a:sx n="100" d="100"/>
        <a:sy n="100" d="100"/>
      </p:scale>
      <p:origin x="0" y="2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isi-smart-cifs.inf.wmin.ac.uk\c-cifs-staff\ec\ferriec\Maths%202017~2018\Copy%20of%20Maths%20Support%20Student%20Feedback%20(Responses).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isi-smart-cifs.inf.wmin.ac.uk\c-cifs-staff\ec\ferriec\Maths%202017~2018\Copy%20of%20Maths%20Support%20Student%20Feedback%20(Respon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accent1"/>
              </a:solidFill>
            </a:ln>
            <a:effectLst/>
          </c:spPr>
          <c:invertIfNegative val="0"/>
          <c:dPt>
            <c:idx val="0"/>
            <c:invertIfNegative val="0"/>
            <c:bubble3D val="0"/>
            <c:spPr>
              <a:solidFill>
                <a:schemeClr val="accent4"/>
              </a:solidFill>
              <a:ln>
                <a:solidFill>
                  <a:schemeClr val="accent1"/>
                </a:solidFill>
              </a:ln>
              <a:effectLst/>
            </c:spPr>
            <c:extLst xmlns:c16r2="http://schemas.microsoft.com/office/drawing/2015/06/chart">
              <c:ext xmlns:c16="http://schemas.microsoft.com/office/drawing/2014/chart" uri="{C3380CC4-5D6E-409C-BE32-E72D297353CC}">
                <c16:uniqueId val="{00000001-0411-433A-B88C-43EDC3E04B44}"/>
              </c:ext>
            </c:extLst>
          </c:dPt>
          <c:dPt>
            <c:idx val="1"/>
            <c:invertIfNegative val="0"/>
            <c:bubble3D val="0"/>
            <c:spPr>
              <a:solidFill>
                <a:schemeClr val="accent4"/>
              </a:solidFill>
              <a:ln>
                <a:solidFill>
                  <a:schemeClr val="accent1"/>
                </a:solidFill>
              </a:ln>
              <a:effectLst/>
            </c:spPr>
            <c:extLst xmlns:c16r2="http://schemas.microsoft.com/office/drawing/2015/06/chart">
              <c:ext xmlns:c16="http://schemas.microsoft.com/office/drawing/2014/chart" uri="{C3380CC4-5D6E-409C-BE32-E72D297353CC}">
                <c16:uniqueId val="{00000003-0411-433A-B88C-43EDC3E04B44}"/>
              </c:ext>
            </c:extLst>
          </c:dPt>
          <c:dPt>
            <c:idx val="2"/>
            <c:invertIfNegative val="0"/>
            <c:bubble3D val="0"/>
            <c:spPr>
              <a:solidFill>
                <a:schemeClr val="accent4"/>
              </a:solidFill>
              <a:ln>
                <a:solidFill>
                  <a:schemeClr val="accent1"/>
                </a:solidFill>
              </a:ln>
              <a:effectLst/>
            </c:spPr>
            <c:extLst xmlns:c16r2="http://schemas.microsoft.com/office/drawing/2015/06/chart">
              <c:ext xmlns:c16="http://schemas.microsoft.com/office/drawing/2014/chart" uri="{C3380CC4-5D6E-409C-BE32-E72D297353CC}">
                <c16:uniqueId val="{00000005-0411-433A-B88C-43EDC3E04B44}"/>
              </c:ext>
            </c:extLst>
          </c:dPt>
          <c:cat>
            <c:strRef>
              <c:f>'Form responses 1'!$C$26:$C$28</c:f>
              <c:strCache>
                <c:ptCount val="3"/>
                <c:pt idx="0">
                  <c:v>Biochemistry module</c:v>
                </c:pt>
                <c:pt idx="1">
                  <c:v>Both modules</c:v>
                </c:pt>
                <c:pt idx="2">
                  <c:v>Not aware of resources</c:v>
                </c:pt>
              </c:strCache>
            </c:strRef>
          </c:cat>
          <c:val>
            <c:numRef>
              <c:f>'Form responses 1'!$B$26:$B$28</c:f>
              <c:numCache>
                <c:formatCode>General</c:formatCode>
                <c:ptCount val="3"/>
                <c:pt idx="0">
                  <c:v>15</c:v>
                </c:pt>
                <c:pt idx="1">
                  <c:v>6</c:v>
                </c:pt>
                <c:pt idx="2">
                  <c:v>1</c:v>
                </c:pt>
              </c:numCache>
            </c:numRef>
          </c:val>
          <c:extLst xmlns:c16r2="http://schemas.microsoft.com/office/drawing/2015/06/chart">
            <c:ext xmlns:c16="http://schemas.microsoft.com/office/drawing/2014/chart" uri="{C3380CC4-5D6E-409C-BE32-E72D297353CC}">
              <c16:uniqueId val="{00000006-0411-433A-B88C-43EDC3E04B44}"/>
            </c:ext>
          </c:extLst>
        </c:ser>
        <c:dLbls>
          <c:showLegendKey val="0"/>
          <c:showVal val="0"/>
          <c:showCatName val="0"/>
          <c:showSerName val="0"/>
          <c:showPercent val="0"/>
          <c:showBubbleSize val="0"/>
        </c:dLbls>
        <c:gapWidth val="219"/>
        <c:overlap val="-27"/>
        <c:axId val="335765504"/>
        <c:axId val="335767040"/>
      </c:barChart>
      <c:catAx>
        <c:axId val="33576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5767040"/>
        <c:crosses val="autoZero"/>
        <c:auto val="1"/>
        <c:lblAlgn val="ctr"/>
        <c:lblOffset val="100"/>
        <c:noMultiLvlLbl val="0"/>
      </c:catAx>
      <c:valAx>
        <c:axId val="33576704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Number of students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5765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2CE-488A-94DC-25475BD37957}"/>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2CE-488A-94DC-25475BD37957}"/>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F2CE-488A-94DC-25475BD37957}"/>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F2CE-488A-94DC-25475BD37957}"/>
              </c:ext>
            </c:extLst>
          </c:dPt>
          <c:cat>
            <c:strRef>
              <c:f>'Form responses 1'!$E$26:$E$29</c:f>
              <c:strCache>
                <c:ptCount val="4"/>
                <c:pt idx="0">
                  <c:v>Blackboard resources only</c:v>
                </c:pt>
                <c:pt idx="1">
                  <c:v>Drop-in sessions only</c:v>
                </c:pt>
                <c:pt idx="2">
                  <c:v>Both Blackboard and drop-in sessions</c:v>
                </c:pt>
                <c:pt idx="3">
                  <c:v>No resources used</c:v>
                </c:pt>
              </c:strCache>
            </c:strRef>
          </c:cat>
          <c:val>
            <c:numRef>
              <c:f>'Form responses 1'!$D$26:$D$29</c:f>
              <c:numCache>
                <c:formatCode>General</c:formatCode>
                <c:ptCount val="4"/>
                <c:pt idx="0">
                  <c:v>6</c:v>
                </c:pt>
                <c:pt idx="1">
                  <c:v>6</c:v>
                </c:pt>
                <c:pt idx="2">
                  <c:v>7</c:v>
                </c:pt>
                <c:pt idx="3">
                  <c:v>3</c:v>
                </c:pt>
              </c:numCache>
            </c:numRef>
          </c:val>
          <c:extLst xmlns:c16r2="http://schemas.microsoft.com/office/drawing/2015/06/chart">
            <c:ext xmlns:c16="http://schemas.microsoft.com/office/drawing/2014/chart" uri="{C3380CC4-5D6E-409C-BE32-E72D297353CC}">
              <c16:uniqueId val="{00000008-F2CE-488A-94DC-25475BD3795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B3A200-BBEB-4FF1-8C06-B91A5CC236F8}" type="datetimeFigureOut">
              <a:rPr lang="en-GB" smtClean="0"/>
              <a:t>25/06/2018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2ED6B0-E23D-42C3-BE19-19EF5BB45733}" type="slidenum">
              <a:rPr lang="en-GB" smtClean="0"/>
              <a:t>‹#›</a:t>
            </a:fld>
            <a:endParaRPr lang="en-GB"/>
          </a:p>
        </p:txBody>
      </p:sp>
    </p:spTree>
    <p:extLst>
      <p:ext uri="{BB962C8B-B14F-4D97-AF65-F5344CB8AC3E}">
        <p14:creationId xmlns:p14="http://schemas.microsoft.com/office/powerpoint/2010/main" val="1789896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a:t>
            </a:r>
            <a:r>
              <a:rPr lang="en-GB" baseline="0" dirty="0"/>
              <a:t> maths is required for all HE science</a:t>
            </a:r>
            <a:endParaRPr lang="en-GB" dirty="0"/>
          </a:p>
        </p:txBody>
      </p:sp>
      <p:sp>
        <p:nvSpPr>
          <p:cNvPr id="4" name="Slide Number Placeholder 3"/>
          <p:cNvSpPr>
            <a:spLocks noGrp="1"/>
          </p:cNvSpPr>
          <p:nvPr>
            <p:ph type="sldNum" sz="quarter" idx="10"/>
          </p:nvPr>
        </p:nvSpPr>
        <p:spPr/>
        <p:txBody>
          <a:bodyPr/>
          <a:lstStyle/>
          <a:p>
            <a:fld id="{D32ED6B0-E23D-42C3-BE19-19EF5BB45733}" type="slidenum">
              <a:rPr lang="en-GB" smtClean="0"/>
              <a:t>1</a:t>
            </a:fld>
            <a:endParaRPr lang="en-GB"/>
          </a:p>
        </p:txBody>
      </p:sp>
    </p:spTree>
    <p:extLst>
      <p:ext uri="{BB962C8B-B14F-4D97-AF65-F5344CB8AC3E}">
        <p14:creationId xmlns:p14="http://schemas.microsoft.com/office/powerpoint/2010/main" val="1617659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10</a:t>
            </a:fld>
            <a:endParaRPr lang="en-GB"/>
          </a:p>
        </p:txBody>
      </p:sp>
    </p:spTree>
    <p:extLst>
      <p:ext uri="{BB962C8B-B14F-4D97-AF65-F5344CB8AC3E}">
        <p14:creationId xmlns:p14="http://schemas.microsoft.com/office/powerpoint/2010/main" val="735596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11</a:t>
            </a:fld>
            <a:endParaRPr lang="en-GB"/>
          </a:p>
        </p:txBody>
      </p:sp>
    </p:spTree>
    <p:extLst>
      <p:ext uri="{BB962C8B-B14F-4D97-AF65-F5344CB8AC3E}">
        <p14:creationId xmlns:p14="http://schemas.microsoft.com/office/powerpoint/2010/main" val="3298633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12</a:t>
            </a:fld>
            <a:endParaRPr lang="en-GB"/>
          </a:p>
        </p:txBody>
      </p:sp>
    </p:spTree>
    <p:extLst>
      <p:ext uri="{BB962C8B-B14F-4D97-AF65-F5344CB8AC3E}">
        <p14:creationId xmlns:p14="http://schemas.microsoft.com/office/powerpoint/2010/main" val="2744567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13</a:t>
            </a:fld>
            <a:endParaRPr lang="en-GB"/>
          </a:p>
        </p:txBody>
      </p:sp>
    </p:spTree>
    <p:extLst>
      <p:ext uri="{BB962C8B-B14F-4D97-AF65-F5344CB8AC3E}">
        <p14:creationId xmlns:p14="http://schemas.microsoft.com/office/powerpoint/2010/main" val="103015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14</a:t>
            </a:fld>
            <a:endParaRPr lang="en-GB"/>
          </a:p>
        </p:txBody>
      </p:sp>
    </p:spTree>
    <p:extLst>
      <p:ext uri="{BB962C8B-B14F-4D97-AF65-F5344CB8AC3E}">
        <p14:creationId xmlns:p14="http://schemas.microsoft.com/office/powerpoint/2010/main" val="3421640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15</a:t>
            </a:fld>
            <a:endParaRPr lang="en-GB"/>
          </a:p>
        </p:txBody>
      </p:sp>
    </p:spTree>
    <p:extLst>
      <p:ext uri="{BB962C8B-B14F-4D97-AF65-F5344CB8AC3E}">
        <p14:creationId xmlns:p14="http://schemas.microsoft.com/office/powerpoint/2010/main" val="705168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16</a:t>
            </a:fld>
            <a:endParaRPr lang="en-GB"/>
          </a:p>
        </p:txBody>
      </p:sp>
    </p:spTree>
    <p:extLst>
      <p:ext uri="{BB962C8B-B14F-4D97-AF65-F5344CB8AC3E}">
        <p14:creationId xmlns:p14="http://schemas.microsoft.com/office/powerpoint/2010/main" val="17086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17</a:t>
            </a:fld>
            <a:endParaRPr lang="en-GB"/>
          </a:p>
        </p:txBody>
      </p:sp>
    </p:spTree>
    <p:extLst>
      <p:ext uri="{BB962C8B-B14F-4D97-AF65-F5344CB8AC3E}">
        <p14:creationId xmlns:p14="http://schemas.microsoft.com/office/powerpoint/2010/main" val="3583844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18</a:t>
            </a:fld>
            <a:endParaRPr lang="en-GB"/>
          </a:p>
        </p:txBody>
      </p:sp>
    </p:spTree>
    <p:extLst>
      <p:ext uri="{BB962C8B-B14F-4D97-AF65-F5344CB8AC3E}">
        <p14:creationId xmlns:p14="http://schemas.microsoft.com/office/powerpoint/2010/main" val="390852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Background</a:t>
            </a:r>
            <a:r>
              <a:rPr lang="en-GB" baseline="0" dirty="0"/>
              <a:t> studies, also discuss maths anxiety and employer requirements</a:t>
            </a:r>
          </a:p>
          <a:p>
            <a:endParaRPr lang="en-GB" dirty="0"/>
          </a:p>
        </p:txBody>
      </p:sp>
      <p:sp>
        <p:nvSpPr>
          <p:cNvPr id="4" name="Slide Number Placeholder 3"/>
          <p:cNvSpPr>
            <a:spLocks noGrp="1"/>
          </p:cNvSpPr>
          <p:nvPr>
            <p:ph type="sldNum" sz="quarter" idx="10"/>
          </p:nvPr>
        </p:nvSpPr>
        <p:spPr/>
        <p:txBody>
          <a:bodyPr/>
          <a:lstStyle/>
          <a:p>
            <a:fld id="{D32ED6B0-E23D-42C3-BE19-19EF5BB45733}" type="slidenum">
              <a:rPr lang="en-GB" smtClean="0"/>
              <a:t>2</a:t>
            </a:fld>
            <a:endParaRPr lang="en-GB"/>
          </a:p>
        </p:txBody>
      </p:sp>
    </p:spTree>
    <p:extLst>
      <p:ext uri="{BB962C8B-B14F-4D97-AF65-F5344CB8AC3E}">
        <p14:creationId xmlns:p14="http://schemas.microsoft.com/office/powerpoint/2010/main" val="243648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3</a:t>
            </a:fld>
            <a:endParaRPr lang="en-GB"/>
          </a:p>
        </p:txBody>
      </p:sp>
    </p:spTree>
    <p:extLst>
      <p:ext uri="{BB962C8B-B14F-4D97-AF65-F5344CB8AC3E}">
        <p14:creationId xmlns:p14="http://schemas.microsoft.com/office/powerpoint/2010/main" val="278896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Session</a:t>
            </a:r>
            <a:r>
              <a:rPr lang="en-GB" baseline="0" dirty="0"/>
              <a:t> timing aligned to module assessment deadlines</a:t>
            </a:r>
            <a:endParaRPr lang="en-GB" dirty="0"/>
          </a:p>
        </p:txBody>
      </p:sp>
      <p:sp>
        <p:nvSpPr>
          <p:cNvPr id="4" name="Slide Number Placeholder 3"/>
          <p:cNvSpPr>
            <a:spLocks noGrp="1"/>
          </p:cNvSpPr>
          <p:nvPr>
            <p:ph type="sldNum" sz="quarter" idx="10"/>
          </p:nvPr>
        </p:nvSpPr>
        <p:spPr/>
        <p:txBody>
          <a:bodyPr/>
          <a:lstStyle/>
          <a:p>
            <a:fld id="{D32ED6B0-E23D-42C3-BE19-19EF5BB45733}" type="slidenum">
              <a:rPr lang="en-GB" smtClean="0"/>
              <a:t>4</a:t>
            </a:fld>
            <a:endParaRPr lang="en-GB"/>
          </a:p>
        </p:txBody>
      </p:sp>
    </p:spTree>
    <p:extLst>
      <p:ext uri="{BB962C8B-B14F-4D97-AF65-F5344CB8AC3E}">
        <p14:creationId xmlns:p14="http://schemas.microsoft.com/office/powerpoint/2010/main" val="193967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5</a:t>
            </a:fld>
            <a:endParaRPr lang="en-GB"/>
          </a:p>
        </p:txBody>
      </p:sp>
    </p:spTree>
    <p:extLst>
      <p:ext uri="{BB962C8B-B14F-4D97-AF65-F5344CB8AC3E}">
        <p14:creationId xmlns:p14="http://schemas.microsoft.com/office/powerpoint/2010/main" val="205510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6</a:t>
            </a:fld>
            <a:endParaRPr lang="en-GB"/>
          </a:p>
        </p:txBody>
      </p:sp>
    </p:spTree>
    <p:extLst>
      <p:ext uri="{BB962C8B-B14F-4D97-AF65-F5344CB8AC3E}">
        <p14:creationId xmlns:p14="http://schemas.microsoft.com/office/powerpoint/2010/main" val="3149265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7</a:t>
            </a:fld>
            <a:endParaRPr lang="en-GB"/>
          </a:p>
        </p:txBody>
      </p:sp>
    </p:spTree>
    <p:extLst>
      <p:ext uri="{BB962C8B-B14F-4D97-AF65-F5344CB8AC3E}">
        <p14:creationId xmlns:p14="http://schemas.microsoft.com/office/powerpoint/2010/main" val="216764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8</a:t>
            </a:fld>
            <a:endParaRPr lang="en-GB"/>
          </a:p>
        </p:txBody>
      </p:sp>
    </p:spTree>
    <p:extLst>
      <p:ext uri="{BB962C8B-B14F-4D97-AF65-F5344CB8AC3E}">
        <p14:creationId xmlns:p14="http://schemas.microsoft.com/office/powerpoint/2010/main" val="816959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2ED6B0-E23D-42C3-BE19-19EF5BB45733}" type="slidenum">
              <a:rPr lang="en-GB" smtClean="0"/>
              <a:t>9</a:t>
            </a:fld>
            <a:endParaRPr lang="en-GB"/>
          </a:p>
        </p:txBody>
      </p:sp>
    </p:spTree>
    <p:extLst>
      <p:ext uri="{BB962C8B-B14F-4D97-AF65-F5344CB8AC3E}">
        <p14:creationId xmlns:p14="http://schemas.microsoft.com/office/powerpoint/2010/main" val="200085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FFFFF"/>
        </a:solidFill>
        <a:effectLst/>
      </p:bgPr>
    </p:bg>
    <p:spTree>
      <p:nvGrpSpPr>
        <p:cNvPr id="1" name=""/>
        <p:cNvGrpSpPr/>
        <p:nvPr/>
      </p:nvGrpSpPr>
      <p:grpSpPr>
        <a:xfrm>
          <a:off x="0" y="0"/>
          <a:ext cx="0" cy="0"/>
          <a:chOff x="0" y="0"/>
          <a:chExt cx="0" cy="0"/>
        </a:xfrm>
      </p:grpSpPr>
      <p:pic>
        <p:nvPicPr>
          <p:cNvPr id="2" name="Picture 4"/>
          <p:cNvPicPr>
            <a:picLocks noChangeAspect="1"/>
          </p:cNvPicPr>
          <p:nvPr/>
        </p:nvPicPr>
        <p:blipFill>
          <a:blip r:embed="rId2"/>
          <a:srcRect/>
          <a:stretch>
            <a:fillRect/>
          </a:stretch>
        </p:blipFill>
        <p:spPr>
          <a:xfrm>
            <a:off x="0" y="-8019"/>
            <a:ext cx="9134371" cy="6866019"/>
          </a:xfrm>
          <a:prstGeom prst="rect">
            <a:avLst/>
          </a:prstGeom>
          <a:noFill/>
          <a:ln>
            <a:noFill/>
          </a:ln>
          <a:effectLst>
            <a:outerShdw dist="22997" dir="5400000" algn="tl">
              <a:srgbClr val="000000">
                <a:alpha val="35000"/>
              </a:srgbClr>
            </a:outerShdw>
          </a:effectLst>
        </p:spPr>
      </p:pic>
      <p:sp>
        <p:nvSpPr>
          <p:cNvPr id="3" name="Title 19"/>
          <p:cNvSpPr txBox="1">
            <a:spLocks noGrp="1"/>
          </p:cNvSpPr>
          <p:nvPr>
            <p:ph type="title"/>
          </p:nvPr>
        </p:nvSpPr>
        <p:spPr>
          <a:xfrm>
            <a:off x="266794" y="227164"/>
            <a:ext cx="8229600" cy="1143000"/>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0"/>
              </a:spcBef>
              <a:spcAft>
                <a:spcPts val="0"/>
              </a:spcAft>
              <a:buNone/>
              <a:tabLst/>
              <a:defRPr lang="en-GB" sz="3200" b="0" i="0" u="none" strike="noStrike" kern="1200" cap="none" spc="0" baseline="0">
                <a:solidFill>
                  <a:srgbClr val="000000"/>
                </a:solidFill>
                <a:uFillTx/>
                <a:latin typeface="Arial"/>
                <a:cs typeface="Arial"/>
              </a:defRPr>
            </a:lvl1pPr>
          </a:lstStyle>
          <a:p>
            <a:pPr lvl="0"/>
            <a:r>
              <a:rPr lang="en-GB"/>
              <a:t>Heading</a:t>
            </a:r>
            <a:endParaRPr lang="en-US"/>
          </a:p>
        </p:txBody>
      </p:sp>
      <p:sp>
        <p:nvSpPr>
          <p:cNvPr id="4" name="Text Placeholder 26"/>
          <p:cNvSpPr txBox="1">
            <a:spLocks noGrp="1"/>
          </p:cNvSpPr>
          <p:nvPr>
            <p:ph type="body" sz="quarter" idx="4294967295"/>
          </p:nvPr>
        </p:nvSpPr>
        <p:spPr>
          <a:xfrm>
            <a:off x="281178" y="822841"/>
            <a:ext cx="5751511" cy="663570"/>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500"/>
              </a:spcBef>
              <a:spcAft>
                <a:spcPts val="0"/>
              </a:spcAft>
              <a:buNone/>
              <a:tabLst/>
              <a:defRPr lang="en-GB" sz="2000" b="0" i="0" u="none" strike="noStrike" kern="1200" cap="none" spc="0" baseline="0">
                <a:solidFill>
                  <a:srgbClr val="FFFFFF"/>
                </a:solidFill>
                <a:uFillTx/>
                <a:latin typeface="Arial"/>
                <a:cs typeface="Arial"/>
              </a:defRPr>
            </a:lvl1pPr>
          </a:lstStyle>
          <a:p>
            <a:pPr lvl="0"/>
            <a:r>
              <a:rPr lang="en-GB"/>
              <a:t>Sub heading</a:t>
            </a:r>
            <a:endParaRPr lang="en-US"/>
          </a:p>
        </p:txBody>
      </p:sp>
      <p:pic>
        <p:nvPicPr>
          <p:cNvPr id="5" name="Picture 5"/>
          <p:cNvPicPr>
            <a:picLocks noChangeAspect="1"/>
          </p:cNvPicPr>
          <p:nvPr/>
        </p:nvPicPr>
        <p:blipFill>
          <a:blip r:embed="rId3"/>
          <a:stretch>
            <a:fillRect/>
          </a:stretch>
        </p:blipFill>
        <p:spPr>
          <a:xfrm>
            <a:off x="281178" y="5711543"/>
            <a:ext cx="1821996" cy="937634"/>
          </a:xfrm>
          <a:prstGeom prst="rect">
            <a:avLst/>
          </a:prstGeom>
          <a:noFill/>
          <a:ln>
            <a:noFill/>
          </a:ln>
          <a:effectLst>
            <a:outerShdw dist="22997" dir="5400000" algn="tl">
              <a:srgbClr val="000000">
                <a:alpha val="35000"/>
              </a:srgbClr>
            </a:outerShdw>
          </a:effectLst>
        </p:spPr>
      </p:pic>
    </p:spTree>
    <p:extLst>
      <p:ext uri="{BB962C8B-B14F-4D97-AF65-F5344CB8AC3E}">
        <p14:creationId xmlns:p14="http://schemas.microsoft.com/office/powerpoint/2010/main" val="167508818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_color">
    <p:bg>
      <p:bgPr>
        <a:solidFill>
          <a:srgbClr val="00BEB8"/>
        </a:solidFill>
        <a:effectLst/>
      </p:bgPr>
    </p:bg>
    <p:spTree>
      <p:nvGrpSpPr>
        <p:cNvPr id="1" name=""/>
        <p:cNvGrpSpPr/>
        <p:nvPr/>
      </p:nvGrpSpPr>
      <p:grpSpPr>
        <a:xfrm>
          <a:off x="0" y="0"/>
          <a:ext cx="0" cy="0"/>
          <a:chOff x="0" y="0"/>
          <a:chExt cx="0" cy="0"/>
        </a:xfrm>
      </p:grpSpPr>
      <p:sp>
        <p:nvSpPr>
          <p:cNvPr id="2" name="Title 19"/>
          <p:cNvSpPr txBox="1">
            <a:spLocks noGrp="1"/>
          </p:cNvSpPr>
          <p:nvPr>
            <p:ph type="title"/>
          </p:nvPr>
        </p:nvSpPr>
        <p:spPr>
          <a:xfrm>
            <a:off x="266794" y="227164"/>
            <a:ext cx="8229600" cy="1143000"/>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0"/>
              </a:spcBef>
              <a:spcAft>
                <a:spcPts val="0"/>
              </a:spcAft>
              <a:buNone/>
              <a:tabLst/>
              <a:defRPr lang="en-GB" sz="3200" b="0" i="0" u="none" strike="noStrike" kern="1200" cap="none" spc="0" baseline="0">
                <a:solidFill>
                  <a:srgbClr val="000000"/>
                </a:solidFill>
                <a:uFillTx/>
                <a:latin typeface="Arial"/>
                <a:cs typeface="Arial"/>
              </a:defRPr>
            </a:lvl1pPr>
          </a:lstStyle>
          <a:p>
            <a:pPr lvl="0"/>
            <a:r>
              <a:rPr lang="en-GB"/>
              <a:t>Heading</a:t>
            </a:r>
            <a:endParaRPr lang="en-US"/>
          </a:p>
        </p:txBody>
      </p:sp>
      <p:sp>
        <p:nvSpPr>
          <p:cNvPr id="3" name="Text Placeholder 24"/>
          <p:cNvSpPr txBox="1">
            <a:spLocks noGrp="1"/>
          </p:cNvSpPr>
          <p:nvPr>
            <p:ph type="body" sz="quarter" idx="4294967295"/>
          </p:nvPr>
        </p:nvSpPr>
        <p:spPr>
          <a:xfrm>
            <a:off x="381771" y="1986479"/>
            <a:ext cx="8545516" cy="3532190"/>
          </a:xfrm>
          <a:prstGeom prst="rect">
            <a:avLst/>
          </a:prstGeom>
          <a:noFill/>
          <a:ln>
            <a:noFill/>
          </a:ln>
        </p:spPr>
        <p:txBody>
          <a:bodyPr vert="horz" wrap="square" lIns="91440" tIns="45720" rIns="91440" bIns="45720" anchor="t" anchorCtr="0" compatLnSpc="1"/>
          <a:lstStyle>
            <a:lvl1pPr marL="342900" marR="0" lvl="0" indent="-3429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1pPr>
            <a:lvl2pPr marL="742950" marR="0" lvl="1" indent="-28575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2pPr>
            <a:lvl3pPr marL="1143000" marR="0" lvl="2"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3pPr>
            <a:lvl4pPr marL="1600200" marR="0" lvl="3"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4pPr>
            <a:lvl5pPr marL="2057400" marR="0" lvl="4"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26"/>
          <p:cNvSpPr txBox="1">
            <a:spLocks noGrp="1"/>
          </p:cNvSpPr>
          <p:nvPr>
            <p:ph type="body" sz="quarter" idx="4294967295"/>
          </p:nvPr>
        </p:nvSpPr>
        <p:spPr>
          <a:xfrm>
            <a:off x="281178" y="822841"/>
            <a:ext cx="5751511" cy="663570"/>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500"/>
              </a:spcBef>
              <a:spcAft>
                <a:spcPts val="0"/>
              </a:spcAft>
              <a:buNone/>
              <a:tabLst/>
              <a:defRPr lang="en-GB" sz="2000" b="0" i="0" u="none" strike="noStrike" kern="1200" cap="none" spc="0" baseline="0">
                <a:solidFill>
                  <a:srgbClr val="FFFFFF"/>
                </a:solidFill>
                <a:uFillTx/>
                <a:latin typeface="Arial"/>
                <a:cs typeface="Arial"/>
              </a:defRPr>
            </a:lvl1pPr>
          </a:lstStyle>
          <a:p>
            <a:pPr lvl="0"/>
            <a:r>
              <a:rPr lang="en-GB"/>
              <a:t>Me</a:t>
            </a:r>
            <a:endParaRPr lang="en-US"/>
          </a:p>
        </p:txBody>
      </p:sp>
    </p:spTree>
    <p:extLst>
      <p:ext uri="{BB962C8B-B14F-4D97-AF65-F5344CB8AC3E}">
        <p14:creationId xmlns:p14="http://schemas.microsoft.com/office/powerpoint/2010/main" val="141485514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_white">
    <p:spTree>
      <p:nvGrpSpPr>
        <p:cNvPr id="1" name=""/>
        <p:cNvGrpSpPr/>
        <p:nvPr/>
      </p:nvGrpSpPr>
      <p:grpSpPr>
        <a:xfrm>
          <a:off x="0" y="0"/>
          <a:ext cx="0" cy="0"/>
          <a:chOff x="0" y="0"/>
          <a:chExt cx="0" cy="0"/>
        </a:xfrm>
      </p:grpSpPr>
      <p:sp>
        <p:nvSpPr>
          <p:cNvPr id="2" name="Title 19"/>
          <p:cNvSpPr txBox="1">
            <a:spLocks noGrp="1"/>
          </p:cNvSpPr>
          <p:nvPr>
            <p:ph type="title"/>
          </p:nvPr>
        </p:nvSpPr>
        <p:spPr>
          <a:xfrm>
            <a:off x="291382" y="210769"/>
            <a:ext cx="8229600" cy="1143000"/>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0"/>
              </a:spcBef>
              <a:spcAft>
                <a:spcPts val="0"/>
              </a:spcAft>
              <a:buNone/>
              <a:tabLst/>
              <a:defRPr lang="en-GB" sz="3200" b="0" i="0" u="none" strike="noStrike" kern="1200" cap="none" spc="0" baseline="0">
                <a:solidFill>
                  <a:srgbClr val="000000"/>
                </a:solidFill>
                <a:uFillTx/>
                <a:latin typeface="Arial"/>
                <a:cs typeface="Arial"/>
              </a:defRPr>
            </a:lvl1pPr>
          </a:lstStyle>
          <a:p>
            <a:pPr lvl="0"/>
            <a:r>
              <a:rPr lang="en-GB"/>
              <a:t>Heading</a:t>
            </a:r>
            <a:endParaRPr lang="en-US"/>
          </a:p>
        </p:txBody>
      </p:sp>
      <p:sp>
        <p:nvSpPr>
          <p:cNvPr id="3" name="Text Placeholder 24"/>
          <p:cNvSpPr txBox="1">
            <a:spLocks noGrp="1"/>
          </p:cNvSpPr>
          <p:nvPr>
            <p:ph type="body" sz="quarter" idx="4294967295"/>
          </p:nvPr>
        </p:nvSpPr>
        <p:spPr>
          <a:xfrm>
            <a:off x="381771" y="1986479"/>
            <a:ext cx="8545516" cy="3532190"/>
          </a:xfrm>
          <a:prstGeom prst="rect">
            <a:avLst/>
          </a:prstGeom>
          <a:noFill/>
          <a:ln>
            <a:noFill/>
          </a:ln>
        </p:spPr>
        <p:txBody>
          <a:bodyPr vert="horz" wrap="square" lIns="91440" tIns="45720" rIns="91440" bIns="45720" anchor="t" anchorCtr="0" compatLnSpc="1"/>
          <a:lstStyle>
            <a:lvl1pPr marL="342900" marR="0" lvl="0" indent="-3429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1pPr>
            <a:lvl2pPr marL="742950" marR="0" lvl="1" indent="-28575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2pPr>
            <a:lvl3pPr marL="1143000" marR="0" lvl="2"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3pPr>
            <a:lvl4pPr marL="1600200" marR="0" lvl="3"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4pPr>
            <a:lvl5pPr marL="2057400" marR="0" lvl="4"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
          <p:cNvSpPr txBox="1">
            <a:spLocks noGrp="1"/>
          </p:cNvSpPr>
          <p:nvPr>
            <p:ph type="body" sz="quarter" idx="4294967295"/>
          </p:nvPr>
        </p:nvSpPr>
        <p:spPr>
          <a:xfrm>
            <a:off x="291382" y="697769"/>
            <a:ext cx="4038603" cy="460372"/>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600"/>
              </a:spcBef>
              <a:spcAft>
                <a:spcPts val="0"/>
              </a:spcAft>
              <a:buNone/>
              <a:tabLst/>
              <a:defRPr lang="en-GB" sz="2400" b="0" i="0" u="none" strike="noStrike" kern="1200" cap="none" spc="0" baseline="0">
                <a:solidFill>
                  <a:srgbClr val="000000"/>
                </a:solidFill>
                <a:uFillTx/>
                <a:latin typeface="Calibri"/>
              </a:defRPr>
            </a:lvl1pPr>
          </a:lstStyle>
          <a:p>
            <a:pPr lvl="0"/>
            <a:r>
              <a:rPr lang="en-GB"/>
              <a:t>Sub-heading</a:t>
            </a:r>
            <a:endParaRPr lang="en-US"/>
          </a:p>
        </p:txBody>
      </p:sp>
    </p:spTree>
    <p:extLst>
      <p:ext uri="{BB962C8B-B14F-4D97-AF65-F5344CB8AC3E}">
        <p14:creationId xmlns:p14="http://schemas.microsoft.com/office/powerpoint/2010/main" val="288750144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_color">
    <p:bg>
      <p:bgPr>
        <a:solidFill>
          <a:srgbClr val="00BEB8"/>
        </a:solidFill>
        <a:effectLst/>
      </p:bgPr>
    </p:bg>
    <p:spTree>
      <p:nvGrpSpPr>
        <p:cNvPr id="1" name=""/>
        <p:cNvGrpSpPr/>
        <p:nvPr/>
      </p:nvGrpSpPr>
      <p:grpSpPr>
        <a:xfrm>
          <a:off x="0" y="0"/>
          <a:ext cx="0" cy="0"/>
          <a:chOff x="0" y="0"/>
          <a:chExt cx="0" cy="0"/>
        </a:xfrm>
      </p:grpSpPr>
      <p:sp>
        <p:nvSpPr>
          <p:cNvPr id="2" name="Picture Placeholder 7"/>
          <p:cNvSpPr txBox="1">
            <a:spLocks noGrp="1"/>
          </p:cNvSpPr>
          <p:nvPr>
            <p:ph type="pic" sz="quarter" idx="4294967295"/>
          </p:nvPr>
        </p:nvSpPr>
        <p:spPr>
          <a:xfrm>
            <a:off x="397480" y="1976439"/>
            <a:ext cx="8361410" cy="4502148"/>
          </a:xfrm>
          <a:prstGeom prst="rect">
            <a:avLst/>
          </a:prstGeom>
          <a:noFill/>
          <a:ln>
            <a:noFill/>
          </a:ln>
        </p:spPr>
        <p:txBody>
          <a:bodyPr vert="horz" wrap="square" lIns="91440" tIns="45720" rIns="91440" bIns="45720" anchor="t" anchorCtr="0" compatLnSpc="1"/>
          <a:lstStyle>
            <a:lvl1pPr marL="342900" marR="0" lvl="0" indent="-3429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1pPr>
          </a:lstStyle>
          <a:p>
            <a:pPr lvl="0"/>
            <a:r>
              <a:rPr lang="en-GB"/>
              <a:t>Drag picture to placeholder or click icon to add</a:t>
            </a:r>
            <a:endParaRPr lang="en-US"/>
          </a:p>
        </p:txBody>
      </p:sp>
      <p:sp>
        <p:nvSpPr>
          <p:cNvPr id="3" name="Title 1"/>
          <p:cNvSpPr txBox="1">
            <a:spLocks noGrp="1"/>
          </p:cNvSpPr>
          <p:nvPr>
            <p:ph type="title"/>
          </p:nvPr>
        </p:nvSpPr>
        <p:spPr>
          <a:xfrm>
            <a:off x="271302" y="214198"/>
            <a:ext cx="8229600" cy="1143000"/>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0"/>
              </a:spcBef>
              <a:spcAft>
                <a:spcPts val="0"/>
              </a:spcAft>
              <a:buNone/>
              <a:tabLst/>
              <a:defRPr lang="en-GB" sz="3200" b="0" i="0" u="none" strike="noStrike" kern="1200" cap="none" spc="0" baseline="0">
                <a:solidFill>
                  <a:srgbClr val="000000"/>
                </a:solidFill>
                <a:uFillTx/>
                <a:latin typeface="Arial"/>
                <a:cs typeface="Arial"/>
              </a:defRPr>
            </a:lvl1pPr>
          </a:lstStyle>
          <a:p>
            <a:pPr lvl="0"/>
            <a:r>
              <a:rPr lang="en-GB"/>
              <a:t>Heading</a:t>
            </a:r>
            <a:br>
              <a:rPr lang="en-GB"/>
            </a:br>
            <a:r>
              <a:rPr lang="en-GB"/>
              <a:t>An image speaks 1000 words</a:t>
            </a:r>
            <a:endParaRPr lang="en-US"/>
          </a:p>
        </p:txBody>
      </p:sp>
    </p:spTree>
    <p:extLst>
      <p:ext uri="{BB962C8B-B14F-4D97-AF65-F5344CB8AC3E}">
        <p14:creationId xmlns:p14="http://schemas.microsoft.com/office/powerpoint/2010/main" val="395348168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_white">
    <p:spTree>
      <p:nvGrpSpPr>
        <p:cNvPr id="1" name=""/>
        <p:cNvGrpSpPr/>
        <p:nvPr/>
      </p:nvGrpSpPr>
      <p:grpSpPr>
        <a:xfrm>
          <a:off x="0" y="0"/>
          <a:ext cx="0" cy="0"/>
          <a:chOff x="0" y="0"/>
          <a:chExt cx="0" cy="0"/>
        </a:xfrm>
      </p:grpSpPr>
      <p:sp>
        <p:nvSpPr>
          <p:cNvPr id="2" name="Rectangle 5"/>
          <p:cNvSpPr/>
          <p:nvPr/>
        </p:nvSpPr>
        <p:spPr>
          <a:xfrm>
            <a:off x="260539" y="221879"/>
            <a:ext cx="8457377" cy="107721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000000"/>
                </a:solidFill>
                <a:uFillTx/>
                <a:latin typeface="Arial"/>
                <a:cs typeface="Arial"/>
              </a:rPr>
              <a:t>Heading</a:t>
            </a:r>
            <a:r>
              <a:rPr lang="en-US" sz="3200" b="1" i="0" u="none" strike="noStrike" kern="1200" cap="none" spc="0" baseline="0">
                <a:solidFill>
                  <a:srgbClr val="000000"/>
                </a:solidFill>
                <a:uFillTx/>
                <a:latin typeface="Arial"/>
                <a:cs typeface="Arial"/>
              </a:rPr>
              <a:t/>
            </a:r>
            <a:br>
              <a:rPr lang="en-US" sz="3200" b="1" i="0" u="none" strike="noStrike" kern="1200" cap="none" spc="0" baseline="0">
                <a:solidFill>
                  <a:srgbClr val="000000"/>
                </a:solidFill>
                <a:uFillTx/>
                <a:latin typeface="Arial"/>
                <a:cs typeface="Arial"/>
              </a:rPr>
            </a:br>
            <a:r>
              <a:rPr lang="en-US" sz="3200" b="0" i="0" u="none" strike="noStrike" kern="1200" cap="none" spc="0" baseline="0">
                <a:solidFill>
                  <a:srgbClr val="000000"/>
                </a:solidFill>
                <a:uFillTx/>
                <a:latin typeface="Arial"/>
                <a:ea typeface="Arial"/>
                <a:cs typeface="Arial"/>
              </a:rPr>
              <a:t>Sometimes an image speaks a 1000 words</a:t>
            </a:r>
            <a:endParaRPr lang="en-US" sz="3200" b="0" i="0" u="none" strike="noStrike" kern="1200" cap="none" spc="0" baseline="0">
              <a:solidFill>
                <a:srgbClr val="000000"/>
              </a:solidFill>
              <a:uFillTx/>
              <a:latin typeface="Calibri"/>
            </a:endParaRPr>
          </a:p>
        </p:txBody>
      </p:sp>
      <p:sp>
        <p:nvSpPr>
          <p:cNvPr id="3" name="Picture Placeholder 7"/>
          <p:cNvSpPr txBox="1">
            <a:spLocks noGrp="1"/>
          </p:cNvSpPr>
          <p:nvPr>
            <p:ph type="pic" sz="quarter" idx="4294967295"/>
          </p:nvPr>
        </p:nvSpPr>
        <p:spPr>
          <a:xfrm>
            <a:off x="381094" y="1968245"/>
            <a:ext cx="8361410" cy="4502148"/>
          </a:xfrm>
          <a:prstGeom prst="rect">
            <a:avLst/>
          </a:prstGeom>
          <a:noFill/>
          <a:ln>
            <a:noFill/>
          </a:ln>
        </p:spPr>
        <p:txBody>
          <a:bodyPr vert="horz" wrap="square" lIns="91440" tIns="45720" rIns="91440" bIns="45720" anchor="t" anchorCtr="0" compatLnSpc="1"/>
          <a:lstStyle>
            <a:lvl1pPr marL="342900" marR="0" lvl="0" indent="-342900" algn="l" defTabSz="457200" rtl="0" fontAlgn="auto" hangingPunct="1">
              <a:lnSpc>
                <a:spcPct val="100000"/>
              </a:lnSpc>
              <a:spcBef>
                <a:spcPts val="800"/>
              </a:spcBef>
              <a:spcAft>
                <a:spcPts val="0"/>
              </a:spcAft>
              <a:buSzPct val="100000"/>
              <a:buFont typeface="Arial"/>
              <a:buChar char="•"/>
              <a:tabLst/>
              <a:defRPr lang="en-US" sz="2600" b="0" i="0" u="none" strike="noStrike" kern="1200" cap="none" spc="0" baseline="0">
                <a:solidFill>
                  <a:srgbClr val="000000"/>
                </a:solidFill>
                <a:uFillTx/>
                <a:latin typeface="Lucida Grande"/>
                <a:ea typeface="Lucida Grande"/>
                <a:cs typeface="Lucida Grande"/>
              </a:defRPr>
            </a:lvl1pPr>
          </a:lstStyle>
          <a:p>
            <a:pPr lvl="0"/>
            <a:r>
              <a:rPr lang="en-US"/>
              <a:t>Insert your own image</a:t>
            </a:r>
          </a:p>
        </p:txBody>
      </p:sp>
    </p:spTree>
    <p:extLst>
      <p:ext uri="{BB962C8B-B14F-4D97-AF65-F5344CB8AC3E}">
        <p14:creationId xmlns:p14="http://schemas.microsoft.com/office/powerpoint/2010/main" val="305692519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_white">
    <p:spTree>
      <p:nvGrpSpPr>
        <p:cNvPr id="1" name=""/>
        <p:cNvGrpSpPr/>
        <p:nvPr/>
      </p:nvGrpSpPr>
      <p:grpSpPr>
        <a:xfrm>
          <a:off x="0" y="0"/>
          <a:ext cx="0" cy="0"/>
          <a:chOff x="0" y="0"/>
          <a:chExt cx="0" cy="0"/>
        </a:xfrm>
      </p:grpSpPr>
      <p:sp>
        <p:nvSpPr>
          <p:cNvPr id="2" name="Rectangle 5"/>
          <p:cNvSpPr/>
          <p:nvPr/>
        </p:nvSpPr>
        <p:spPr>
          <a:xfrm>
            <a:off x="268742" y="206133"/>
            <a:ext cx="8457377" cy="107721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000000"/>
                </a:solidFill>
                <a:uFillTx/>
                <a:latin typeface="Arial"/>
                <a:cs typeface="Arial"/>
              </a:rPr>
              <a:t>Heading</a:t>
            </a:r>
            <a:r>
              <a:rPr lang="en-US" sz="3200" b="1" i="0" u="none" strike="noStrike" kern="1200" cap="none" spc="0" baseline="0">
                <a:solidFill>
                  <a:srgbClr val="D10074"/>
                </a:solidFill>
                <a:uFillTx/>
                <a:latin typeface="Arial"/>
                <a:cs typeface="Arial"/>
              </a:rPr>
              <a:t/>
            </a:r>
            <a:br>
              <a:rPr lang="en-US" sz="3200" b="1" i="0" u="none" strike="noStrike" kern="1200" cap="none" spc="0" baseline="0">
                <a:solidFill>
                  <a:srgbClr val="D10074"/>
                </a:solidFill>
                <a:uFillTx/>
                <a:latin typeface="Arial"/>
                <a:cs typeface="Arial"/>
              </a:rPr>
            </a:br>
            <a:endParaRPr lang="en-US" sz="3200" b="0" i="0" u="none" strike="noStrike" kern="1200" cap="none" spc="0" baseline="0">
              <a:solidFill>
                <a:srgbClr val="D10074"/>
              </a:solidFill>
              <a:uFillTx/>
              <a:latin typeface="Calibri"/>
            </a:endParaRPr>
          </a:p>
        </p:txBody>
      </p:sp>
      <p:sp>
        <p:nvSpPr>
          <p:cNvPr id="3" name="Content Placeholder 2"/>
          <p:cNvSpPr txBox="1">
            <a:spLocks noGrp="1"/>
          </p:cNvSpPr>
          <p:nvPr>
            <p:ph sz="quarter" idx="4294967295"/>
          </p:nvPr>
        </p:nvSpPr>
        <p:spPr>
          <a:xfrm>
            <a:off x="386626" y="1960610"/>
            <a:ext cx="7488241" cy="3711577"/>
          </a:xfrm>
          <a:prstGeom prst="rect">
            <a:avLst/>
          </a:prstGeom>
          <a:noFill/>
          <a:ln>
            <a:noFill/>
          </a:ln>
        </p:spPr>
        <p:txBody>
          <a:bodyPr vert="horz" wrap="square" lIns="91440" tIns="45720" rIns="91440" bIns="45720" anchor="t" anchorCtr="0" compatLnSpc="1"/>
          <a:lstStyle>
            <a:lvl1pPr marL="342900" marR="0" lvl="0" indent="-3429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1pPr>
            <a:lvl2pPr marL="742950" marR="0" lvl="1" indent="-28575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2pPr>
            <a:lvl3pPr marL="1143000" marR="0" lvl="2"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3pPr>
            <a:lvl4pPr marL="1600200" marR="0" lvl="3"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4pPr>
            <a:lvl5pPr marL="2057400" marR="0" lvl="4"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
          <p:cNvSpPr txBox="1">
            <a:spLocks noGrp="1"/>
          </p:cNvSpPr>
          <p:nvPr>
            <p:ph type="body" sz="quarter" idx="4294967295"/>
          </p:nvPr>
        </p:nvSpPr>
        <p:spPr>
          <a:xfrm>
            <a:off x="299575" y="705962"/>
            <a:ext cx="4038603" cy="460372"/>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600"/>
              </a:spcBef>
              <a:spcAft>
                <a:spcPts val="0"/>
              </a:spcAft>
              <a:buNone/>
              <a:tabLst/>
              <a:defRPr lang="en-GB" sz="2400" b="0" i="0" u="none" strike="noStrike" kern="1200" cap="none" spc="0" baseline="0">
                <a:solidFill>
                  <a:srgbClr val="000000"/>
                </a:solidFill>
                <a:uFillTx/>
                <a:latin typeface="Calibri"/>
              </a:defRPr>
            </a:lvl1pPr>
          </a:lstStyle>
          <a:p>
            <a:pPr lvl="0"/>
            <a:r>
              <a:rPr lang="en-GB"/>
              <a:t>Sub-heading</a:t>
            </a:r>
            <a:endParaRPr lang="en-US"/>
          </a:p>
        </p:txBody>
      </p:sp>
    </p:spTree>
    <p:extLst>
      <p:ext uri="{BB962C8B-B14F-4D97-AF65-F5344CB8AC3E}">
        <p14:creationId xmlns:p14="http://schemas.microsoft.com/office/powerpoint/2010/main" val="176784240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boxes_color">
    <p:bg>
      <p:bgPr>
        <a:solidFill>
          <a:srgbClr val="00BEB8"/>
        </a:solidFill>
        <a:effectLst/>
      </p:bgPr>
    </p:bg>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408032" y="1960738"/>
            <a:ext cx="4038603" cy="4525959"/>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400"/>
              </a:spcBef>
              <a:spcAft>
                <a:spcPts val="0"/>
              </a:spcAft>
              <a:buNone/>
              <a:tabLst/>
              <a:defRPr lang="en-GB" sz="1600" b="1" i="0" u="none" strike="noStrike" kern="1200" cap="none" spc="0" baseline="0">
                <a:solidFill>
                  <a:srgbClr val="FFFFFF"/>
                </a:solidFill>
                <a:uFillTx/>
                <a:latin typeface="Arial"/>
                <a:cs typeface="Arial Unicode MS"/>
              </a:defRPr>
            </a:lvl1pPr>
            <a:lvl2pPr marL="0" marR="0" lvl="0" indent="0" algn="l" defTabSz="457200" rtl="0" fontAlgn="auto" hangingPunct="1">
              <a:lnSpc>
                <a:spcPct val="100000"/>
              </a:lnSpc>
              <a:spcBef>
                <a:spcPts val="400"/>
              </a:spcBef>
              <a:spcAft>
                <a:spcPts val="0"/>
              </a:spcAft>
              <a:buNone/>
              <a:tabLst/>
              <a:defRPr lang="en-GB" sz="1600" b="0" i="0" u="none" strike="noStrike" kern="1200" cap="none" spc="0" baseline="0">
                <a:solidFill>
                  <a:srgbClr val="FFFFFF"/>
                </a:solidFill>
                <a:uFillTx/>
                <a:latin typeface="Arial"/>
                <a:cs typeface="Arial Unicode MS"/>
              </a:defRPr>
            </a:lvl2pPr>
          </a:lstStyle>
          <a:p>
            <a:pPr lvl="0"/>
            <a:r>
              <a:rPr lang="en-GB"/>
              <a:t>Read this panel and delete:</a:t>
            </a:r>
          </a:p>
          <a:p>
            <a:pPr lvl="0"/>
            <a:r>
              <a:rPr lang="en-GB"/>
              <a:t>Insert your own images by replacing the examples below. To insert your own images, go to the toolbar and select ‘Insert: Picture: From file’ then browse for the image you would like to insert.  NB: To keep within the format of this template, try to keep the images you insert at their original scale. You can do this by clicking on shift as you resize the image.</a:t>
            </a:r>
          </a:p>
        </p:txBody>
      </p:sp>
      <p:sp>
        <p:nvSpPr>
          <p:cNvPr id="3" name="Content Placeholder 3"/>
          <p:cNvSpPr txBox="1">
            <a:spLocks noGrp="1"/>
          </p:cNvSpPr>
          <p:nvPr>
            <p:ph sz="quarter" idx="4294967295"/>
          </p:nvPr>
        </p:nvSpPr>
        <p:spPr>
          <a:xfrm>
            <a:off x="4599038" y="1960738"/>
            <a:ext cx="4038603" cy="4525959"/>
          </a:xfrm>
          <a:prstGeom prst="rect">
            <a:avLst/>
          </a:prstGeom>
          <a:noFill/>
          <a:ln>
            <a:noFill/>
          </a:ln>
        </p:spPr>
        <p:txBody>
          <a:bodyPr vert="horz" wrap="square" lIns="91440" tIns="45720" rIns="91440" bIns="45720" anchor="t" anchorCtr="0" compatLnSpc="1"/>
          <a:lstStyle>
            <a:lvl1pPr marL="342900" marR="0" lvl="0" indent="-3429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1pPr>
            <a:lvl2pPr marL="742950" marR="0" lvl="1" indent="-28575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2pPr>
            <a:lvl3pPr marL="1143000" marR="0" lvl="2"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3pPr>
            <a:lvl4pPr marL="1600200" marR="0" lvl="3"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4pPr>
            <a:lvl5pPr marL="2057400" marR="0" lvl="4"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9"/>
          <p:cNvSpPr txBox="1">
            <a:spLocks noGrp="1"/>
          </p:cNvSpPr>
          <p:nvPr>
            <p:ph type="title"/>
          </p:nvPr>
        </p:nvSpPr>
        <p:spPr>
          <a:xfrm>
            <a:off x="274987" y="218962"/>
            <a:ext cx="8229600" cy="1143000"/>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0"/>
              </a:spcBef>
              <a:spcAft>
                <a:spcPts val="0"/>
              </a:spcAft>
              <a:buNone/>
              <a:tabLst/>
              <a:defRPr lang="en-GB" sz="3200" b="0" i="0" u="none" strike="noStrike" kern="1200" cap="none" spc="0" baseline="0">
                <a:solidFill>
                  <a:srgbClr val="000000"/>
                </a:solidFill>
                <a:uFillTx/>
                <a:latin typeface="Arial"/>
                <a:cs typeface="Arial"/>
              </a:defRPr>
            </a:lvl1pPr>
          </a:lstStyle>
          <a:p>
            <a:pPr lvl="0"/>
            <a:r>
              <a:rPr lang="en-GB"/>
              <a:t>Heading</a:t>
            </a:r>
            <a:endParaRPr lang="en-US"/>
          </a:p>
        </p:txBody>
      </p:sp>
      <p:sp>
        <p:nvSpPr>
          <p:cNvPr id="5" name="Text Placeholder 26"/>
          <p:cNvSpPr txBox="1">
            <a:spLocks noGrp="1"/>
          </p:cNvSpPr>
          <p:nvPr>
            <p:ph type="body" sz="quarter" idx="4294967295"/>
          </p:nvPr>
        </p:nvSpPr>
        <p:spPr>
          <a:xfrm>
            <a:off x="289380" y="724506"/>
            <a:ext cx="5751511" cy="663570"/>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500"/>
              </a:spcBef>
              <a:spcAft>
                <a:spcPts val="0"/>
              </a:spcAft>
              <a:buNone/>
              <a:tabLst/>
              <a:defRPr lang="en-GB" sz="2000" b="0" i="0" u="none" strike="noStrike" kern="1200" cap="none" spc="0" baseline="0">
                <a:solidFill>
                  <a:srgbClr val="FFFFFF"/>
                </a:solidFill>
                <a:uFillTx/>
                <a:latin typeface="Arial"/>
                <a:cs typeface="Arial"/>
              </a:defRPr>
            </a:lvl1pPr>
          </a:lstStyle>
          <a:p>
            <a:pPr lvl="0"/>
            <a:r>
              <a:rPr lang="en-GB"/>
              <a:t>Presented by / Sub-heading</a:t>
            </a:r>
            <a:endParaRPr lang="en-US"/>
          </a:p>
        </p:txBody>
      </p:sp>
    </p:spTree>
    <p:extLst>
      <p:ext uri="{BB962C8B-B14F-4D97-AF65-F5344CB8AC3E}">
        <p14:creationId xmlns:p14="http://schemas.microsoft.com/office/powerpoint/2010/main" val="90489830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wo Content boxes_white">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396675" y="1951036"/>
            <a:ext cx="4038603" cy="4525959"/>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400"/>
              </a:spcBef>
              <a:spcAft>
                <a:spcPts val="0"/>
              </a:spcAft>
              <a:buNone/>
              <a:tabLst/>
              <a:defRPr lang="en-GB" sz="1600" b="1" i="0" u="none" strike="noStrike" kern="1200" cap="none" spc="0" baseline="0">
                <a:solidFill>
                  <a:srgbClr val="FFFFFF"/>
                </a:solidFill>
                <a:uFillTx/>
                <a:latin typeface="Arial"/>
                <a:cs typeface="Arial Unicode MS"/>
              </a:defRPr>
            </a:lvl1pPr>
            <a:lvl2pPr marL="0" marR="0" lvl="0" indent="0" algn="l" defTabSz="457200" rtl="0" fontAlgn="auto" hangingPunct="1">
              <a:lnSpc>
                <a:spcPct val="100000"/>
              </a:lnSpc>
              <a:spcBef>
                <a:spcPts val="400"/>
              </a:spcBef>
              <a:spcAft>
                <a:spcPts val="0"/>
              </a:spcAft>
              <a:buNone/>
              <a:tabLst/>
              <a:defRPr lang="en-GB" sz="1600" b="0" i="0" u="none" strike="noStrike" kern="1200" cap="none" spc="0" baseline="0">
                <a:solidFill>
                  <a:srgbClr val="FFFFFF"/>
                </a:solidFill>
                <a:uFillTx/>
                <a:latin typeface="Arial"/>
                <a:cs typeface="Arial Unicode MS"/>
              </a:defRPr>
            </a:lvl2pPr>
          </a:lstStyle>
          <a:p>
            <a:pPr lvl="0"/>
            <a:r>
              <a:rPr lang="en-GB"/>
              <a:t>Read this panel and delete:</a:t>
            </a:r>
          </a:p>
          <a:p>
            <a:pPr lvl="0"/>
            <a:r>
              <a:rPr lang="en-GB"/>
              <a:t>Insert your own images by replacing the examples below. To insert your own images, go to the toolbar and select ‘Insert: Picture: From file’ then browse for the image you would like to insert.  NB: To keep within the format of this template, try to keep the images you insert at their original scale. You can do this by clicking on shift as you resize the image.</a:t>
            </a:r>
          </a:p>
        </p:txBody>
      </p:sp>
      <p:sp>
        <p:nvSpPr>
          <p:cNvPr id="3" name="Content Placeholder 3"/>
          <p:cNvSpPr txBox="1">
            <a:spLocks noGrp="1"/>
          </p:cNvSpPr>
          <p:nvPr>
            <p:ph sz="quarter" idx="4294967295"/>
          </p:nvPr>
        </p:nvSpPr>
        <p:spPr>
          <a:xfrm>
            <a:off x="4587672" y="1951036"/>
            <a:ext cx="4038603" cy="4525959"/>
          </a:xfrm>
          <a:prstGeom prst="rect">
            <a:avLst/>
          </a:prstGeom>
          <a:noFill/>
          <a:ln>
            <a:noFill/>
          </a:ln>
        </p:spPr>
        <p:txBody>
          <a:bodyPr vert="horz" wrap="square" lIns="91440" tIns="45720" rIns="91440" bIns="45720" anchor="t" anchorCtr="0" compatLnSpc="1"/>
          <a:lstStyle>
            <a:lvl1pPr marL="342900" marR="0" lvl="0" indent="-3429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1pPr>
            <a:lvl2pPr marL="742950" marR="0" lvl="1" indent="-28575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2pPr>
            <a:lvl3pPr marL="1143000" marR="0" lvl="2"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3pPr>
            <a:lvl4pPr marL="1600200" marR="0" lvl="3"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4pPr>
            <a:lvl5pPr marL="2057400" marR="0" lvl="4"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9"/>
          <p:cNvSpPr txBox="1">
            <a:spLocks noGrp="1"/>
          </p:cNvSpPr>
          <p:nvPr>
            <p:ph type="title"/>
          </p:nvPr>
        </p:nvSpPr>
        <p:spPr>
          <a:xfrm>
            <a:off x="291382" y="227164"/>
            <a:ext cx="8229600" cy="1143000"/>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0"/>
              </a:spcBef>
              <a:spcAft>
                <a:spcPts val="0"/>
              </a:spcAft>
              <a:buNone/>
              <a:tabLst/>
              <a:defRPr lang="en-GB" sz="3200" b="0" i="0" u="none" strike="noStrike" kern="1200" cap="none" spc="0" baseline="0">
                <a:solidFill>
                  <a:srgbClr val="000000"/>
                </a:solidFill>
                <a:uFillTx/>
                <a:latin typeface="Arial"/>
                <a:cs typeface="Arial"/>
              </a:defRPr>
            </a:lvl1pPr>
          </a:lstStyle>
          <a:p>
            <a:pPr lvl="0"/>
            <a:r>
              <a:rPr lang="en-GB"/>
              <a:t>Heading</a:t>
            </a:r>
            <a:br>
              <a:rPr lang="en-GB"/>
            </a:br>
            <a:endParaRPr lang="en-US"/>
          </a:p>
        </p:txBody>
      </p:sp>
      <p:sp>
        <p:nvSpPr>
          <p:cNvPr id="5" name="Text Placeholder 4"/>
          <p:cNvSpPr txBox="1">
            <a:spLocks noGrp="1"/>
          </p:cNvSpPr>
          <p:nvPr>
            <p:ph type="body" sz="quarter" idx="4294967295"/>
          </p:nvPr>
        </p:nvSpPr>
        <p:spPr>
          <a:xfrm>
            <a:off x="291382" y="705962"/>
            <a:ext cx="4038603" cy="460372"/>
          </a:xfrm>
          <a:prstGeom prst="rect">
            <a:avLst/>
          </a:prstGeom>
          <a:noFill/>
          <a:ln>
            <a:noFill/>
          </a:ln>
        </p:spPr>
        <p:txBody>
          <a:bodyPr vert="horz" wrap="square" lIns="91440" tIns="45720" rIns="91440" bIns="45720" anchor="t" anchorCtr="0" compatLnSpc="1"/>
          <a:lstStyle>
            <a:lvl1pPr marL="0" marR="0" lvl="0" indent="0" algn="l" defTabSz="457200" rtl="0" fontAlgn="auto" hangingPunct="1">
              <a:lnSpc>
                <a:spcPct val="100000"/>
              </a:lnSpc>
              <a:spcBef>
                <a:spcPts val="600"/>
              </a:spcBef>
              <a:spcAft>
                <a:spcPts val="0"/>
              </a:spcAft>
              <a:buNone/>
              <a:tabLst/>
              <a:defRPr lang="en-GB" sz="2400" b="0" i="0" u="none" strike="noStrike" kern="1200" cap="none" spc="0" baseline="0">
                <a:solidFill>
                  <a:srgbClr val="000000"/>
                </a:solidFill>
                <a:uFillTx/>
                <a:latin typeface="Calibri"/>
              </a:defRPr>
            </a:lvl1pPr>
          </a:lstStyle>
          <a:p>
            <a:pPr lvl="0"/>
            <a:r>
              <a:rPr lang="en-GB"/>
              <a:t>Sub-heading</a:t>
            </a:r>
            <a:endParaRPr lang="en-US"/>
          </a:p>
        </p:txBody>
      </p:sp>
    </p:spTree>
    <p:extLst>
      <p:ext uri="{BB962C8B-B14F-4D97-AF65-F5344CB8AC3E}">
        <p14:creationId xmlns:p14="http://schemas.microsoft.com/office/powerpoint/2010/main" val="1711603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_color">
    <p:bg>
      <p:bgPr>
        <a:solidFill>
          <a:srgbClr val="00BEB8"/>
        </a:solidFill>
        <a:effectLst/>
      </p:bgPr>
    </p:bg>
    <p:spTree>
      <p:nvGrpSpPr>
        <p:cNvPr id="1" name=""/>
        <p:cNvGrpSpPr/>
        <p:nvPr/>
      </p:nvGrpSpPr>
      <p:grpSpPr>
        <a:xfrm>
          <a:off x="0" y="0"/>
          <a:ext cx="0" cy="0"/>
          <a:chOff x="0" y="0"/>
          <a:chExt cx="0" cy="0"/>
        </a:xfrm>
      </p:grpSpPr>
      <p:sp>
        <p:nvSpPr>
          <p:cNvPr id="2" name="Rectangle 5"/>
          <p:cNvSpPr/>
          <p:nvPr/>
        </p:nvSpPr>
        <p:spPr>
          <a:xfrm>
            <a:off x="287688" y="217983"/>
            <a:ext cx="8457377" cy="892554"/>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000000"/>
                </a:solidFill>
                <a:uFillTx/>
                <a:latin typeface="Arial"/>
                <a:cs typeface="Arial"/>
              </a:rPr>
              <a:t>Heading</a:t>
            </a:r>
            <a:r>
              <a:rPr lang="en-US" sz="3200" b="1" i="0" u="none" strike="noStrike" kern="1200" cap="none" spc="0" baseline="0">
                <a:solidFill>
                  <a:srgbClr val="000000"/>
                </a:solidFill>
                <a:uFillTx/>
                <a:latin typeface="Arial"/>
                <a:cs typeface="Arial"/>
              </a:rPr>
              <a:t/>
            </a:r>
            <a:br>
              <a:rPr lang="en-US" sz="3200" b="1" i="0" u="none" strike="noStrike" kern="1200" cap="none" spc="0" baseline="0">
                <a:solidFill>
                  <a:srgbClr val="000000"/>
                </a:solidFill>
                <a:uFillTx/>
                <a:latin typeface="Arial"/>
                <a:cs typeface="Arial"/>
              </a:rPr>
            </a:br>
            <a:r>
              <a:rPr lang="en-US" sz="2000" b="0" i="0" u="none" strike="noStrike" kern="1200" cap="none" spc="0" baseline="0">
                <a:solidFill>
                  <a:srgbClr val="000000"/>
                </a:solidFill>
                <a:uFillTx/>
                <a:latin typeface="Arial"/>
                <a:ea typeface="Arial"/>
                <a:cs typeface="Arial"/>
              </a:rPr>
              <a:t>Sub-heading</a:t>
            </a:r>
            <a:endParaRPr lang="en-US" sz="2000" b="0" i="0" u="none" strike="noStrike" kern="1200" cap="none" spc="0" baseline="0">
              <a:solidFill>
                <a:srgbClr val="000000"/>
              </a:solidFill>
              <a:uFillTx/>
              <a:latin typeface="Calibri"/>
            </a:endParaRPr>
          </a:p>
        </p:txBody>
      </p:sp>
      <p:sp>
        <p:nvSpPr>
          <p:cNvPr id="3" name="Content Placeholder 4"/>
          <p:cNvSpPr txBox="1">
            <a:spLocks noGrp="1"/>
          </p:cNvSpPr>
          <p:nvPr>
            <p:ph sz="quarter" idx="4294967295"/>
          </p:nvPr>
        </p:nvSpPr>
        <p:spPr>
          <a:xfrm>
            <a:off x="377820" y="1944023"/>
            <a:ext cx="8372776" cy="3822704"/>
          </a:xfrm>
          <a:prstGeom prst="rect">
            <a:avLst/>
          </a:prstGeom>
          <a:noFill/>
          <a:ln>
            <a:noFill/>
          </a:ln>
        </p:spPr>
        <p:txBody>
          <a:bodyPr vert="horz" wrap="square" lIns="91440" tIns="45720" rIns="91440" bIns="45720" anchor="t" anchorCtr="0" compatLnSpc="1"/>
          <a:lstStyle>
            <a:lvl1pPr marL="342900" marR="0" lvl="0" indent="-3429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1pPr>
            <a:lvl2pPr marL="742950" marR="0" lvl="1" indent="-28575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2pPr>
            <a:lvl3pPr marL="1143000" marR="0" lvl="2"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3pPr>
            <a:lvl4pPr marL="1600200" marR="0" lvl="3"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4pPr>
            <a:lvl5pPr marL="2057400" marR="0" lvl="4" indent="-228600" algn="l" defTabSz="457200" rtl="0" fontAlgn="auto" hangingPunct="1">
              <a:lnSpc>
                <a:spcPct val="100000"/>
              </a:lnSpc>
              <a:spcBef>
                <a:spcPts val="400"/>
              </a:spcBef>
              <a:spcAft>
                <a:spcPts val="0"/>
              </a:spcAft>
              <a:buSzPct val="100000"/>
              <a:buFont typeface="Arial"/>
              <a:buChar char="»"/>
              <a:tabLst/>
              <a:defRPr lang="en-GB" sz="1600" b="0" i="0" u="none" strike="noStrike" kern="1200" cap="none" spc="0" baseline="0">
                <a:solidFill>
                  <a:srgbClr val="000000"/>
                </a:solidFill>
                <a:uFillTx/>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307132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xStyles>
    <p:titleStyle/>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eg"/><Relationship Id="rId9"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heacademy.ac.uk/system/files/jennifer_koenig.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engc.org.uk/engcdocuments/internet/Website/Measuring%20the%20Mathematic%20Problems.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oo.gl/forms/7wOQYXJnujzoXyFr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Inclusive and Interactive Mathematics Support for the Biosciences</a:t>
            </a:r>
            <a:endParaRPr lang="en-GB" dirty="0"/>
          </a:p>
        </p:txBody>
      </p:sp>
      <p:sp>
        <p:nvSpPr>
          <p:cNvPr id="4" name="Text Placeholder 3"/>
          <p:cNvSpPr>
            <a:spLocks noGrp="1"/>
          </p:cNvSpPr>
          <p:nvPr>
            <p:ph type="body" sz="quarter" idx="4294967295"/>
          </p:nvPr>
        </p:nvSpPr>
        <p:spPr>
          <a:xfrm>
            <a:off x="291382" y="1561369"/>
            <a:ext cx="7550687" cy="460372"/>
          </a:xfrm>
        </p:spPr>
        <p:txBody>
          <a:bodyPr/>
          <a:lstStyle/>
          <a:p>
            <a:r>
              <a:rPr lang="en-GB" b="1" dirty="0"/>
              <a:t>Chrystalla Ferrier and  Paul Curley</a:t>
            </a:r>
            <a:endParaRPr lang="en-US" b="1" dirty="0">
              <a:latin typeface="Arial"/>
              <a:cs typeface="Arial"/>
            </a:endParaRPr>
          </a:p>
          <a:p>
            <a:endParaRPr lang="en-GB" dirty="0"/>
          </a:p>
        </p:txBody>
      </p:sp>
      <p:pic>
        <p:nvPicPr>
          <p:cNvPr id="6" name="Picture 5">
            <a:extLst>
              <a:ext uri="{FF2B5EF4-FFF2-40B4-BE49-F238E27FC236}">
                <a16:creationId xmlns:a16="http://schemas.microsoft.com/office/drawing/2014/main" xmlns="" id="{3B949357-AE2C-4A85-85DC-39A1E77E2453}"/>
              </a:ext>
            </a:extLst>
          </p:cNvPr>
          <p:cNvPicPr>
            <a:picLocks noChangeAspect="1"/>
          </p:cNvPicPr>
          <p:nvPr/>
        </p:nvPicPr>
        <p:blipFill rotWithShape="1">
          <a:blip r:embed="rId3"/>
          <a:srcRect l="9364" r="8302"/>
          <a:stretch/>
        </p:blipFill>
        <p:spPr>
          <a:xfrm>
            <a:off x="6387698" y="5638800"/>
            <a:ext cx="2642839" cy="10953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4818" y="3396565"/>
            <a:ext cx="3409736" cy="24384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5013" y="2310866"/>
            <a:ext cx="3364992" cy="196137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4818" y="2310864"/>
            <a:ext cx="3251200" cy="196137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813" y="2297331"/>
            <a:ext cx="3251200" cy="219846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3827" y="3188965"/>
            <a:ext cx="2315510" cy="3180689"/>
          </a:xfrm>
          <a:prstGeom prst="rect">
            <a:avLst/>
          </a:prstGeom>
        </p:spPr>
      </p:pic>
      <p:pic>
        <p:nvPicPr>
          <p:cNvPr id="11" name="Picture 10"/>
          <p:cNvPicPr>
            <a:picLocks noChangeAspect="1"/>
          </p:cNvPicPr>
          <p:nvPr/>
        </p:nvPicPr>
        <p:blipFill>
          <a:blip r:embed="rId9"/>
          <a:stretch>
            <a:fillRect/>
          </a:stretch>
        </p:blipFill>
        <p:spPr>
          <a:xfrm>
            <a:off x="553813" y="4272236"/>
            <a:ext cx="2915152" cy="2097419"/>
          </a:xfrm>
          <a:prstGeom prst="rect">
            <a:avLst/>
          </a:prstGeom>
        </p:spPr>
      </p:pic>
    </p:spTree>
    <p:extLst>
      <p:ext uri="{BB962C8B-B14F-4D97-AF65-F5344CB8AC3E}">
        <p14:creationId xmlns:p14="http://schemas.microsoft.com/office/powerpoint/2010/main" val="3993859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94" y="227164"/>
            <a:ext cx="8229600" cy="687236"/>
          </a:xfrm>
        </p:spPr>
        <p:txBody>
          <a:bodyPr/>
          <a:lstStyle/>
          <a:p>
            <a:r>
              <a:rPr lang="en-GB" b="1" dirty="0">
                <a:solidFill>
                  <a:schemeClr val="bg1"/>
                </a:solidFill>
              </a:rPr>
              <a:t>1. Awareness of resources?</a:t>
            </a:r>
            <a:r>
              <a:rPr lang="en-GB" dirty="0">
                <a:solidFill>
                  <a:schemeClr val="bg1"/>
                </a:solidFill>
              </a:rPr>
              <a:t/>
            </a:r>
            <a:br>
              <a:rPr lang="en-GB" dirty="0">
                <a:solidFill>
                  <a:schemeClr val="bg1"/>
                </a:solidFill>
              </a:rPr>
            </a:br>
            <a:r>
              <a:rPr lang="en-GB" dirty="0">
                <a:solidFill>
                  <a:schemeClr val="bg1"/>
                </a:solidFill>
              </a:rPr>
              <a:t/>
            </a:r>
            <a:br>
              <a:rPr lang="en-GB" dirty="0">
                <a:solidFill>
                  <a:schemeClr val="bg1"/>
                </a:solidFill>
              </a:rPr>
            </a:br>
            <a:r>
              <a:rPr lang="en-GB" sz="2000" i="1" dirty="0">
                <a:solidFill>
                  <a:schemeClr val="bg1"/>
                </a:solidFill>
              </a:rPr>
              <a:t>Biochemistry</a:t>
            </a:r>
            <a:r>
              <a:rPr lang="en-GB" sz="2000" dirty="0">
                <a:solidFill>
                  <a:schemeClr val="bg1"/>
                </a:solidFill>
              </a:rPr>
              <a:t> and </a:t>
            </a:r>
            <a:r>
              <a:rPr lang="en-GB" sz="2000" i="1" dirty="0">
                <a:solidFill>
                  <a:schemeClr val="bg1"/>
                </a:solidFill>
              </a:rPr>
              <a:t>Critical Skills for Biomedical Sciences</a:t>
            </a:r>
            <a:r>
              <a:rPr lang="en-GB" sz="2000" dirty="0">
                <a:solidFill>
                  <a:schemeClr val="bg1"/>
                </a:solidFill>
              </a:rPr>
              <a:t> modules</a:t>
            </a:r>
          </a:p>
        </p:txBody>
      </p:sp>
      <p:graphicFrame>
        <p:nvGraphicFramePr>
          <p:cNvPr id="6" name="Chart 5"/>
          <p:cNvGraphicFramePr>
            <a:graphicFrameLocks/>
          </p:cNvGraphicFramePr>
          <p:nvPr>
            <p:extLst>
              <p:ext uri="{D42A27DB-BD31-4B8C-83A1-F6EECF244321}">
                <p14:modId xmlns:p14="http://schemas.microsoft.com/office/powerpoint/2010/main" val="2002467800"/>
              </p:ext>
            </p:extLst>
          </p:nvPr>
        </p:nvGraphicFramePr>
        <p:xfrm>
          <a:off x="1681256" y="2057400"/>
          <a:ext cx="5400675" cy="3609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4821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Resources used</a:t>
            </a:r>
          </a:p>
        </p:txBody>
      </p:sp>
      <p:graphicFrame>
        <p:nvGraphicFramePr>
          <p:cNvPr id="6" name="Chart 5"/>
          <p:cNvGraphicFramePr>
            <a:graphicFrameLocks/>
          </p:cNvGraphicFramePr>
          <p:nvPr>
            <p:extLst>
              <p:ext uri="{D42A27DB-BD31-4B8C-83A1-F6EECF244321}">
                <p14:modId xmlns:p14="http://schemas.microsoft.com/office/powerpoint/2010/main" val="3745458817"/>
              </p:ext>
            </p:extLst>
          </p:nvPr>
        </p:nvGraphicFramePr>
        <p:xfrm>
          <a:off x="1524000" y="1319212"/>
          <a:ext cx="6324600" cy="47767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1538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71536" cy="1143000"/>
          </a:xfrm>
        </p:spPr>
        <p:txBody>
          <a:bodyPr/>
          <a:lstStyle/>
          <a:p>
            <a:r>
              <a:rPr lang="en-GB" b="1" dirty="0">
                <a:solidFill>
                  <a:schemeClr val="bg1"/>
                </a:solidFill>
              </a:rPr>
              <a:t>Not using any/some of the resources?</a:t>
            </a:r>
          </a:p>
        </p:txBody>
      </p:sp>
      <p:sp>
        <p:nvSpPr>
          <p:cNvPr id="3" name="Text Placeholder 2"/>
          <p:cNvSpPr>
            <a:spLocks noGrp="1"/>
          </p:cNvSpPr>
          <p:nvPr>
            <p:ph type="body" sz="quarter" idx="4294967295"/>
          </p:nvPr>
        </p:nvSpPr>
        <p:spPr>
          <a:xfrm>
            <a:off x="330820" y="1600200"/>
            <a:ext cx="8545516" cy="3532190"/>
          </a:xfrm>
        </p:spPr>
        <p:txBody>
          <a:bodyPr/>
          <a:lstStyle/>
          <a:p>
            <a:pPr marL="0" indent="0">
              <a:buNone/>
            </a:pPr>
            <a:r>
              <a:rPr lang="en-GB" sz="2400" i="1" dirty="0">
                <a:latin typeface="+mn-lt"/>
              </a:rPr>
              <a:t>“I was not informed that there were any resources available.”</a:t>
            </a:r>
          </a:p>
          <a:p>
            <a:pPr marL="0" indent="0">
              <a:buNone/>
            </a:pPr>
            <a:endParaRPr lang="en-GB" sz="2400" i="1" dirty="0">
              <a:latin typeface="+mn-lt"/>
            </a:endParaRPr>
          </a:p>
          <a:p>
            <a:pPr marL="0" indent="0">
              <a:buNone/>
            </a:pPr>
            <a:r>
              <a:rPr lang="en-GB" sz="2400" i="1" dirty="0">
                <a:solidFill>
                  <a:schemeClr val="bg1"/>
                </a:solidFill>
                <a:latin typeface="+mn-lt"/>
              </a:rPr>
              <a:t>“Needed to review and improved some of my math skills, I finish my studies in humanities long ago.”</a:t>
            </a:r>
          </a:p>
          <a:p>
            <a:pPr marL="0" indent="0">
              <a:buNone/>
            </a:pPr>
            <a:endParaRPr lang="en-GB" sz="2400" i="1" dirty="0">
              <a:latin typeface="+mn-lt"/>
            </a:endParaRPr>
          </a:p>
          <a:p>
            <a:pPr marL="0" indent="0">
              <a:buNone/>
            </a:pPr>
            <a:r>
              <a:rPr lang="en-GB" sz="2400" i="1" dirty="0">
                <a:latin typeface="+mn-lt"/>
              </a:rPr>
              <a:t>“I am confident with my mathematical skills.” </a:t>
            </a:r>
          </a:p>
          <a:p>
            <a:pPr marL="0" indent="0">
              <a:buNone/>
            </a:pPr>
            <a:endParaRPr lang="en-GB" sz="2400" i="1" dirty="0">
              <a:latin typeface="+mn-lt"/>
            </a:endParaRPr>
          </a:p>
          <a:p>
            <a:pPr marL="0" indent="0">
              <a:buNone/>
            </a:pPr>
            <a:r>
              <a:rPr lang="en-GB" sz="2400" i="1" dirty="0">
                <a:solidFill>
                  <a:schemeClr val="bg1"/>
                </a:solidFill>
                <a:latin typeface="+mn-lt"/>
              </a:rPr>
              <a:t>“I have not needed to use them yet, but may possibly need them in the future.”</a:t>
            </a:r>
          </a:p>
          <a:p>
            <a:pPr marL="0" indent="0">
              <a:buNone/>
            </a:pPr>
            <a:endParaRPr lang="en-GB" sz="2400" i="1" dirty="0">
              <a:latin typeface="+mn-lt"/>
            </a:endParaRPr>
          </a:p>
          <a:p>
            <a:pPr marL="0" indent="0">
              <a:buNone/>
            </a:pPr>
            <a:r>
              <a:rPr lang="en-GB" sz="2400" i="1" dirty="0">
                <a:latin typeface="+mn-lt"/>
              </a:rPr>
              <a:t>“I am now using the ones I haven't used. I couldn't keep up.”</a:t>
            </a:r>
          </a:p>
          <a:p>
            <a:endParaRPr lang="en-GB" sz="2400" i="1" dirty="0"/>
          </a:p>
        </p:txBody>
      </p:sp>
    </p:spTree>
    <p:extLst>
      <p:ext uri="{BB962C8B-B14F-4D97-AF65-F5344CB8AC3E}">
        <p14:creationId xmlns:p14="http://schemas.microsoft.com/office/powerpoint/2010/main" val="26029322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04800" y="1219200"/>
            <a:ext cx="8545516" cy="4832869"/>
          </a:xfrm>
        </p:spPr>
        <p:txBody>
          <a:bodyPr/>
          <a:lstStyle/>
          <a:p>
            <a:pPr marL="0" indent="0">
              <a:buNone/>
            </a:pPr>
            <a:endParaRPr lang="en-GB" sz="2400" dirty="0"/>
          </a:p>
          <a:p>
            <a:pPr marL="0" indent="0">
              <a:buNone/>
            </a:pPr>
            <a:r>
              <a:rPr lang="en-GB" sz="2400" dirty="0"/>
              <a:t>On a scale of 1 – 5 (5 being the most useful) 70% of students using the Blackboard resources scored 5/5, 20% 4/5 and 10% 3/5.</a:t>
            </a:r>
          </a:p>
          <a:p>
            <a:pPr marL="0" indent="0">
              <a:buNone/>
            </a:pPr>
            <a:endParaRPr lang="en-GB" sz="2400" dirty="0"/>
          </a:p>
          <a:p>
            <a:pPr marL="0" indent="0">
              <a:buNone/>
            </a:pPr>
            <a:endParaRPr lang="en-GB" sz="2400" dirty="0"/>
          </a:p>
          <a:p>
            <a:pPr marL="0" indent="0">
              <a:buNone/>
            </a:pPr>
            <a:r>
              <a:rPr lang="en-GB" sz="2400" dirty="0">
                <a:solidFill>
                  <a:schemeClr val="bg1"/>
                </a:solidFill>
              </a:rPr>
              <a:t>The same pattern was observed when asking students about the individual topics covered in the sessions, no session was found to be of limited use by any </a:t>
            </a:r>
            <a:r>
              <a:rPr lang="en-GB" sz="2400">
                <a:solidFill>
                  <a:schemeClr val="bg1"/>
                </a:solidFill>
              </a:rPr>
              <a:t>of the students</a:t>
            </a:r>
            <a:r>
              <a:rPr lang="en-GB" sz="2400" dirty="0">
                <a:solidFill>
                  <a:schemeClr val="bg1"/>
                </a:solidFill>
              </a:rPr>
              <a:t>.</a:t>
            </a:r>
          </a:p>
        </p:txBody>
      </p:sp>
    </p:spTree>
    <p:extLst>
      <p:ext uri="{BB962C8B-B14F-4D97-AF65-F5344CB8AC3E}">
        <p14:creationId xmlns:p14="http://schemas.microsoft.com/office/powerpoint/2010/main" val="87050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Suggestions for improvements?</a:t>
            </a:r>
          </a:p>
        </p:txBody>
      </p:sp>
      <p:sp>
        <p:nvSpPr>
          <p:cNvPr id="3" name="Text Placeholder 2"/>
          <p:cNvSpPr>
            <a:spLocks noGrp="1"/>
          </p:cNvSpPr>
          <p:nvPr>
            <p:ph type="body" sz="quarter" idx="4294967295"/>
          </p:nvPr>
        </p:nvSpPr>
        <p:spPr>
          <a:xfrm>
            <a:off x="266794" y="1143000"/>
            <a:ext cx="8545516" cy="3532190"/>
          </a:xfrm>
        </p:spPr>
        <p:txBody>
          <a:bodyPr/>
          <a:lstStyle/>
          <a:p>
            <a:pPr marL="0" indent="0">
              <a:buNone/>
            </a:pPr>
            <a:r>
              <a:rPr lang="en-GB" sz="2400" i="1" dirty="0">
                <a:latin typeface="+mn-lt"/>
              </a:rPr>
              <a:t>“I think giving out optional home work out to students will be very helpful.”</a:t>
            </a:r>
          </a:p>
          <a:p>
            <a:pPr marL="0" indent="0">
              <a:buNone/>
            </a:pPr>
            <a:endParaRPr lang="en-GB" sz="2400" i="1" dirty="0">
              <a:latin typeface="+mn-lt"/>
            </a:endParaRPr>
          </a:p>
          <a:p>
            <a:pPr marL="0" indent="0">
              <a:buNone/>
            </a:pPr>
            <a:r>
              <a:rPr lang="en-GB" sz="2400" i="1" dirty="0">
                <a:solidFill>
                  <a:schemeClr val="bg1"/>
                </a:solidFill>
                <a:latin typeface="+mn-lt"/>
              </a:rPr>
              <a:t>“If it's possible to include one or two chemistry lessons.” </a:t>
            </a:r>
          </a:p>
          <a:p>
            <a:pPr marL="0" indent="0">
              <a:buNone/>
            </a:pPr>
            <a:endParaRPr lang="en-GB" sz="2400" i="1" dirty="0">
              <a:latin typeface="+mn-lt"/>
            </a:endParaRPr>
          </a:p>
          <a:p>
            <a:pPr marL="0" indent="0">
              <a:buNone/>
            </a:pPr>
            <a:r>
              <a:rPr lang="en-GB" sz="2400" i="1" dirty="0">
                <a:latin typeface="+mn-lt"/>
              </a:rPr>
              <a:t>“The times for the drop in sessions clashed with my practicals and tutorials.”</a:t>
            </a:r>
          </a:p>
          <a:p>
            <a:pPr marL="0" indent="0">
              <a:buNone/>
            </a:pPr>
            <a:endParaRPr lang="en-GB" sz="2400" i="1" dirty="0">
              <a:latin typeface="+mn-lt"/>
            </a:endParaRPr>
          </a:p>
          <a:p>
            <a:pPr marL="0" indent="0">
              <a:buNone/>
            </a:pPr>
            <a:r>
              <a:rPr lang="en-GB" sz="2400" i="1" dirty="0">
                <a:solidFill>
                  <a:schemeClr val="bg1"/>
                </a:solidFill>
                <a:latin typeface="+mn-lt"/>
              </a:rPr>
              <a:t>“Perhaps provide more time options for classes that will teach the same subject. For example one during the day one in the afternoon and one in the evening for those who are not able to make it to the previous lessons.” </a:t>
            </a:r>
          </a:p>
          <a:p>
            <a:pPr marL="0" indent="0">
              <a:buNone/>
            </a:pPr>
            <a:endParaRPr lang="en-GB" sz="2400" i="1" dirty="0">
              <a:latin typeface="+mn-lt"/>
            </a:endParaRPr>
          </a:p>
          <a:p>
            <a:pPr marL="0" indent="0">
              <a:buNone/>
            </a:pPr>
            <a:r>
              <a:rPr lang="en-GB" sz="2400" i="1" dirty="0">
                <a:latin typeface="+mn-lt"/>
              </a:rPr>
              <a:t>“I really loved them. No improvement required.”</a:t>
            </a:r>
          </a:p>
          <a:p>
            <a:pPr marL="0" indent="0">
              <a:buNone/>
            </a:pPr>
            <a:endParaRPr lang="en-GB" sz="2400" i="1" dirty="0"/>
          </a:p>
          <a:p>
            <a:endParaRPr lang="en-GB" sz="2400" dirty="0"/>
          </a:p>
        </p:txBody>
      </p:sp>
    </p:spTree>
    <p:extLst>
      <p:ext uri="{BB962C8B-B14F-4D97-AF65-F5344CB8AC3E}">
        <p14:creationId xmlns:p14="http://schemas.microsoft.com/office/powerpoint/2010/main" val="4220450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Suggestions for improvements?</a:t>
            </a:r>
          </a:p>
        </p:txBody>
      </p:sp>
      <p:sp>
        <p:nvSpPr>
          <p:cNvPr id="3" name="Text Placeholder 2"/>
          <p:cNvSpPr>
            <a:spLocks noGrp="1"/>
          </p:cNvSpPr>
          <p:nvPr>
            <p:ph type="body" sz="quarter" idx="4294967295"/>
          </p:nvPr>
        </p:nvSpPr>
        <p:spPr>
          <a:xfrm>
            <a:off x="266794" y="1370164"/>
            <a:ext cx="8545516" cy="3532190"/>
          </a:xfrm>
          <a:prstGeom prst="rect">
            <a:avLst/>
          </a:prstGeom>
        </p:spPr>
        <p:txBody>
          <a:bodyPr/>
          <a:lstStyle/>
          <a:p>
            <a:pPr marL="0" indent="0">
              <a:buNone/>
            </a:pPr>
            <a:r>
              <a:rPr lang="en-GB" sz="2400" i="1" dirty="0">
                <a:latin typeface="+mn-lt"/>
              </a:rPr>
              <a:t>“Add physiology/anatomy drop in sessions.”</a:t>
            </a:r>
          </a:p>
          <a:p>
            <a:pPr marL="0" indent="0">
              <a:buNone/>
            </a:pPr>
            <a:endParaRPr lang="en-GB" sz="2400" i="1" dirty="0">
              <a:latin typeface="+mn-lt"/>
            </a:endParaRPr>
          </a:p>
          <a:p>
            <a:pPr marL="0" indent="0">
              <a:buNone/>
            </a:pPr>
            <a:r>
              <a:rPr lang="en-GB" sz="2400" i="1" dirty="0">
                <a:solidFill>
                  <a:schemeClr val="bg1"/>
                </a:solidFill>
                <a:latin typeface="+mn-lt"/>
              </a:rPr>
              <a:t>“Drop in sessions nearer to the exams.”</a:t>
            </a:r>
          </a:p>
          <a:p>
            <a:pPr marL="0" indent="0">
              <a:buNone/>
            </a:pPr>
            <a:endParaRPr lang="en-GB" sz="2400" i="1" dirty="0">
              <a:latin typeface="+mn-lt"/>
            </a:endParaRPr>
          </a:p>
          <a:p>
            <a:pPr marL="0" indent="0">
              <a:buNone/>
            </a:pPr>
            <a:r>
              <a:rPr lang="en-GB" sz="2400" i="1" dirty="0">
                <a:latin typeface="+mn-lt"/>
              </a:rPr>
              <a:t>“Could the times and dates of what is being covered be made available to everyone, even if you were unable to make the first session? As some people may only need help with specific areas.”</a:t>
            </a:r>
          </a:p>
          <a:p>
            <a:endParaRPr lang="en-GB" dirty="0"/>
          </a:p>
        </p:txBody>
      </p:sp>
    </p:spTree>
    <p:extLst>
      <p:ext uri="{BB962C8B-B14F-4D97-AF65-F5344CB8AC3E}">
        <p14:creationId xmlns:p14="http://schemas.microsoft.com/office/powerpoint/2010/main" val="1440471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Good Practice</a:t>
            </a:r>
            <a:r>
              <a:rPr lang="en-GB" dirty="0"/>
              <a:t/>
            </a:r>
            <a:br>
              <a:rPr lang="en-GB" dirty="0"/>
            </a:br>
            <a:r>
              <a:rPr lang="en-GB" dirty="0"/>
              <a:t/>
            </a:r>
            <a:br>
              <a:rPr lang="en-GB" dirty="0"/>
            </a:br>
            <a:r>
              <a:rPr lang="en-GB" dirty="0"/>
              <a:t/>
            </a:r>
            <a:br>
              <a:rPr lang="en-GB" dirty="0"/>
            </a:br>
            <a:r>
              <a:rPr lang="en-GB" sz="2400" dirty="0">
                <a:latin typeface="+mn-lt"/>
              </a:rPr>
              <a:t>Make students comfortable!!</a:t>
            </a:r>
            <a:r>
              <a:rPr lang="en-GB" dirty="0"/>
              <a:t/>
            </a:r>
            <a:br>
              <a:rPr lang="en-GB" dirty="0"/>
            </a:br>
            <a:r>
              <a:rPr lang="en-GB" dirty="0"/>
              <a:t/>
            </a:r>
            <a:br>
              <a:rPr lang="en-GB" dirty="0"/>
            </a:br>
            <a:r>
              <a:rPr lang="en-GB" sz="2400" dirty="0">
                <a:latin typeface="+mn-lt"/>
              </a:rPr>
              <a:t>We have a non-judgemental approach, encourage questions, have no in-class testing, are flexible with content and </a:t>
            </a:r>
            <a:br>
              <a:rPr lang="en-GB" sz="2400" dirty="0">
                <a:latin typeface="+mn-lt"/>
              </a:rPr>
            </a:br>
            <a:r>
              <a:rPr lang="en-GB" sz="2400" dirty="0">
                <a:latin typeface="+mn-lt"/>
              </a:rPr>
              <a:t>have enough staff for one-to-one help.</a:t>
            </a:r>
          </a:p>
        </p:txBody>
      </p:sp>
    </p:spTree>
    <p:extLst>
      <p:ext uri="{BB962C8B-B14F-4D97-AF65-F5344CB8AC3E}">
        <p14:creationId xmlns:p14="http://schemas.microsoft.com/office/powerpoint/2010/main" val="3246298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solidFill>
                  <a:schemeClr val="bg1"/>
                </a:solidFill>
              </a:rPr>
              <a:t>Conclusions</a:t>
            </a:r>
          </a:p>
        </p:txBody>
      </p:sp>
      <p:sp>
        <p:nvSpPr>
          <p:cNvPr id="4" name="Rectangle 3"/>
          <p:cNvSpPr/>
          <p:nvPr/>
        </p:nvSpPr>
        <p:spPr>
          <a:xfrm>
            <a:off x="388256" y="1164134"/>
            <a:ext cx="8222343" cy="4524315"/>
          </a:xfrm>
          <a:prstGeom prst="rect">
            <a:avLst/>
          </a:prstGeom>
        </p:spPr>
        <p:txBody>
          <a:bodyPr wrap="square">
            <a:spAutoFit/>
          </a:bodyPr>
          <a:lstStyle/>
          <a:p>
            <a:r>
              <a:rPr lang="en-GB" sz="2400" dirty="0"/>
              <a:t>Maths support continues to be well received and attract students from a selection of courses and with a range of higher education entrance qualifications</a:t>
            </a:r>
            <a:br>
              <a:rPr lang="en-GB" sz="2400" dirty="0"/>
            </a:br>
            <a:endParaRPr lang="en-GB" sz="2400" dirty="0"/>
          </a:p>
          <a:p>
            <a:r>
              <a:rPr lang="en-GB" sz="2400" dirty="0">
                <a:solidFill>
                  <a:schemeClr val="bg1"/>
                </a:solidFill>
              </a:rPr>
              <a:t>The main aim is to provide relaxed and enjoyable support relevant the courses and overcome any ‘maths anxiety’</a:t>
            </a:r>
            <a:br>
              <a:rPr lang="en-GB" sz="2400" dirty="0">
                <a:solidFill>
                  <a:schemeClr val="bg1"/>
                </a:solidFill>
              </a:rPr>
            </a:br>
            <a:endParaRPr lang="en-GB" sz="2400" dirty="0">
              <a:solidFill>
                <a:schemeClr val="bg1"/>
              </a:solidFill>
            </a:endParaRPr>
          </a:p>
          <a:p>
            <a:r>
              <a:rPr lang="en-GB" sz="2400" dirty="0"/>
              <a:t>Timetabling aims to suit all but is still not always convenient for some</a:t>
            </a:r>
            <a:br>
              <a:rPr lang="en-GB" sz="2400" dirty="0"/>
            </a:br>
            <a:endParaRPr lang="en-GB" sz="2400" dirty="0"/>
          </a:p>
          <a:p>
            <a:r>
              <a:rPr lang="en-GB" sz="2400" dirty="0">
                <a:solidFill>
                  <a:schemeClr val="bg1"/>
                </a:solidFill>
              </a:rPr>
              <a:t>Some additional alignment to core module assessments is planned for 2018/19</a:t>
            </a:r>
          </a:p>
        </p:txBody>
      </p:sp>
    </p:spTree>
    <p:extLst>
      <p:ext uri="{BB962C8B-B14F-4D97-AF65-F5344CB8AC3E}">
        <p14:creationId xmlns:p14="http://schemas.microsoft.com/office/powerpoint/2010/main" val="10063937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09800"/>
            <a:ext cx="8229600" cy="1143000"/>
          </a:xfrm>
        </p:spPr>
        <p:txBody>
          <a:bodyPr/>
          <a:lstStyle/>
          <a:p>
            <a:r>
              <a:rPr lang="en-GB" b="1" dirty="0">
                <a:solidFill>
                  <a:schemeClr val="bg1"/>
                </a:solidFill>
              </a:rPr>
              <a:t>Should there be a University-wide Maths Support Centre?</a:t>
            </a:r>
            <a:endParaRPr lang="en-GB" dirty="0"/>
          </a:p>
        </p:txBody>
      </p:sp>
    </p:spTree>
    <p:extLst>
      <p:ext uri="{BB962C8B-B14F-4D97-AF65-F5344CB8AC3E}">
        <p14:creationId xmlns:p14="http://schemas.microsoft.com/office/powerpoint/2010/main" val="160003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4"/>
          <p:cNvSpPr txBox="1">
            <a:spLocks noGrp="1"/>
          </p:cNvSpPr>
          <p:nvPr>
            <p:ph type="title"/>
          </p:nvPr>
        </p:nvSpPr>
        <p:spPr/>
        <p:txBody>
          <a:bodyPr/>
          <a:lstStyle/>
          <a:p>
            <a:r>
              <a:rPr lang="en-GB" b="1" dirty="0">
                <a:solidFill>
                  <a:schemeClr val="bg1"/>
                </a:solidFill>
              </a:rPr>
              <a:t>Background</a:t>
            </a:r>
          </a:p>
        </p:txBody>
      </p:sp>
      <p:sp>
        <p:nvSpPr>
          <p:cNvPr id="3" name="Text Placeholder 5"/>
          <p:cNvSpPr txBox="1">
            <a:spLocks noGrp="1"/>
          </p:cNvSpPr>
          <p:nvPr>
            <p:ph type="body" sz="quarter" idx="4294967295"/>
          </p:nvPr>
        </p:nvSpPr>
        <p:spPr>
          <a:xfrm>
            <a:off x="312234" y="2209800"/>
            <a:ext cx="8545516" cy="685800"/>
          </a:xfrm>
          <a:prstGeom prst="rect">
            <a:avLst/>
          </a:prstGeom>
          <a:noFill/>
          <a:ln>
            <a:noFill/>
          </a:ln>
        </p:spPr>
        <p:txBody>
          <a:bodyPr vert="horz" wrap="square" lIns="91440" tIns="45720" rIns="91440" bIns="45720" anchor="t" anchorCtr="0" compatLnSpc="1"/>
          <a:lstStyle/>
          <a:p>
            <a:pPr rtl="0"/>
            <a:r>
              <a:rPr lang="en-GB" sz="2400" dirty="0">
                <a:solidFill>
                  <a:schemeClr val="tx1"/>
                </a:solidFill>
                <a:latin typeface="+mj-lt"/>
                <a:hlinkClick r:id="rId3"/>
              </a:rPr>
              <a:t>Biomaths Landscape</a:t>
            </a:r>
            <a:endParaRPr lang="en-GB" sz="2400" dirty="0">
              <a:solidFill>
                <a:schemeClr val="tx1"/>
              </a:solidFill>
              <a:latin typeface="+mj-lt"/>
            </a:endParaRPr>
          </a:p>
          <a:p>
            <a:pPr rtl="0"/>
            <a:endParaRPr lang="en-GB" sz="2400" dirty="0">
              <a:solidFill>
                <a:schemeClr val="tx1"/>
              </a:solidFill>
              <a:latin typeface="+mj-lt"/>
            </a:endParaRPr>
          </a:p>
          <a:p>
            <a:pPr rtl="0"/>
            <a:endParaRPr lang="en-GB" sz="2400" dirty="0">
              <a:solidFill>
                <a:schemeClr val="tx1"/>
              </a:solidFill>
              <a:latin typeface="+mj-lt"/>
            </a:endParaRPr>
          </a:p>
          <a:p>
            <a:pPr rtl="0"/>
            <a:endParaRPr lang="en-GB" sz="2400" dirty="0">
              <a:solidFill>
                <a:schemeClr val="tx1"/>
              </a:solidFill>
              <a:latin typeface="+mj-lt"/>
            </a:endParaRPr>
          </a:p>
        </p:txBody>
      </p:sp>
      <p:sp>
        <p:nvSpPr>
          <p:cNvPr id="4" name="TextBox 3"/>
          <p:cNvSpPr txBox="1"/>
          <p:nvPr/>
        </p:nvSpPr>
        <p:spPr>
          <a:xfrm>
            <a:off x="319668" y="1605316"/>
            <a:ext cx="4572000" cy="461665"/>
          </a:xfrm>
          <a:prstGeom prst="rect">
            <a:avLst/>
          </a:prstGeom>
          <a:noFill/>
        </p:spPr>
        <p:txBody>
          <a:bodyPr wrap="square" rtlCol="0">
            <a:spAutoFit/>
          </a:bodyPr>
          <a:lstStyle/>
          <a:p>
            <a:r>
              <a:rPr lang="en-GB" sz="2400" dirty="0">
                <a:latin typeface="+mj-lt"/>
                <a:hlinkClick r:id="rId4"/>
              </a:rPr>
              <a:t>Mathematics support</a:t>
            </a:r>
            <a:endParaRPr lang="en-GB" sz="2400" dirty="0">
              <a:latin typeface="+mj-lt"/>
            </a:endParaRPr>
          </a:p>
        </p:txBody>
      </p:sp>
      <p:pic>
        <p:nvPicPr>
          <p:cNvPr id="5" name="Picture 4"/>
          <p:cNvPicPr>
            <a:picLocks noChangeAspect="1"/>
          </p:cNvPicPr>
          <p:nvPr/>
        </p:nvPicPr>
        <p:blipFill rotWithShape="1">
          <a:blip r:embed="rId5"/>
          <a:srcRect t="11696" b="6425"/>
          <a:stretch/>
        </p:blipFill>
        <p:spPr>
          <a:xfrm>
            <a:off x="3352800" y="227164"/>
            <a:ext cx="4590550" cy="3276600"/>
          </a:xfrm>
          <a:prstGeom prst="rect">
            <a:avLst/>
          </a:prstGeom>
        </p:spPr>
      </p:pic>
      <p:pic>
        <p:nvPicPr>
          <p:cNvPr id="6" name="Picture 5"/>
          <p:cNvPicPr>
            <a:picLocks noChangeAspect="1"/>
          </p:cNvPicPr>
          <p:nvPr/>
        </p:nvPicPr>
        <p:blipFill rotWithShape="1">
          <a:blip r:embed="rId6"/>
          <a:srcRect l="-3623" t="12562" r="23912" b="8211"/>
          <a:stretch/>
        </p:blipFill>
        <p:spPr>
          <a:xfrm>
            <a:off x="-31595" y="2781300"/>
            <a:ext cx="4311805" cy="3124200"/>
          </a:xfrm>
          <a:prstGeom prst="rect">
            <a:avLst/>
          </a:prstGeom>
        </p:spPr>
      </p:pic>
      <p:sp>
        <p:nvSpPr>
          <p:cNvPr id="13" name="TextBox 12"/>
          <p:cNvSpPr txBox="1"/>
          <p:nvPr/>
        </p:nvSpPr>
        <p:spPr>
          <a:xfrm>
            <a:off x="4280210" y="3735136"/>
            <a:ext cx="4679795" cy="1938992"/>
          </a:xfrm>
          <a:prstGeom prst="rect">
            <a:avLst/>
          </a:prstGeom>
          <a:noFill/>
          <a:ln>
            <a:noFill/>
          </a:ln>
        </p:spPr>
        <p:txBody>
          <a:bodyPr wrap="square" rtlCol="0">
            <a:spAutoFit/>
          </a:bodyPr>
          <a:lstStyle/>
          <a:p>
            <a:r>
              <a:rPr lang="en-GB" sz="2400" dirty="0">
                <a:solidFill>
                  <a:schemeClr val="bg1"/>
                </a:solidFill>
              </a:rPr>
              <a:t>Support sessions and resources for Biomedical Science and Life Science students have been available at the </a:t>
            </a:r>
          </a:p>
          <a:p>
            <a:r>
              <a:rPr lang="en-GB" sz="2400" dirty="0">
                <a:solidFill>
                  <a:schemeClr val="bg1"/>
                </a:solidFill>
              </a:rPr>
              <a:t>University of Westminster since October, 2012.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What we do</a:t>
            </a:r>
          </a:p>
        </p:txBody>
      </p:sp>
      <p:sp>
        <p:nvSpPr>
          <p:cNvPr id="3" name="Text Placeholder 2"/>
          <p:cNvSpPr>
            <a:spLocks noGrp="1"/>
          </p:cNvSpPr>
          <p:nvPr>
            <p:ph type="body" sz="quarter" idx="4294967295"/>
          </p:nvPr>
        </p:nvSpPr>
        <p:spPr>
          <a:xfrm>
            <a:off x="762000" y="1143000"/>
            <a:ext cx="7924029" cy="3532190"/>
          </a:xfrm>
        </p:spPr>
        <p:txBody>
          <a:bodyPr/>
          <a:lstStyle/>
          <a:p>
            <a:r>
              <a:rPr lang="en-GB" sz="2400" dirty="0">
                <a:latin typeface="+mn-lt"/>
              </a:rPr>
              <a:t>Advertising and availability of resources on core Level 4 modules (</a:t>
            </a:r>
            <a:r>
              <a:rPr lang="en-GB" sz="2400" i="1" dirty="0">
                <a:latin typeface="+mn-lt"/>
              </a:rPr>
              <a:t>Biochemistry</a:t>
            </a:r>
            <a:r>
              <a:rPr lang="en-GB" sz="2400" dirty="0">
                <a:latin typeface="+mn-lt"/>
              </a:rPr>
              <a:t> and </a:t>
            </a:r>
            <a:r>
              <a:rPr lang="en-GB" sz="2400" i="1" dirty="0">
                <a:latin typeface="+mn-lt"/>
              </a:rPr>
              <a:t>Critical Skills for the Biomedical Sciences</a:t>
            </a:r>
            <a:r>
              <a:rPr lang="en-GB" sz="2400" dirty="0">
                <a:latin typeface="+mn-lt"/>
              </a:rPr>
              <a:t>)</a:t>
            </a:r>
          </a:p>
          <a:p>
            <a:endParaRPr lang="en-GB" sz="2400" dirty="0">
              <a:latin typeface="+mn-lt"/>
            </a:endParaRPr>
          </a:p>
          <a:p>
            <a:r>
              <a:rPr lang="en-GB" sz="2400" dirty="0">
                <a:solidFill>
                  <a:schemeClr val="bg1"/>
                </a:solidFill>
                <a:latin typeface="+mn-lt"/>
              </a:rPr>
              <a:t>Available to </a:t>
            </a:r>
            <a:r>
              <a:rPr lang="en-GB" sz="2400" u="sng" dirty="0">
                <a:solidFill>
                  <a:schemeClr val="bg1"/>
                </a:solidFill>
                <a:latin typeface="+mn-lt"/>
              </a:rPr>
              <a:t>all</a:t>
            </a:r>
            <a:r>
              <a:rPr lang="en-GB" sz="2400" dirty="0">
                <a:solidFill>
                  <a:schemeClr val="bg1"/>
                </a:solidFill>
                <a:latin typeface="+mn-lt"/>
              </a:rPr>
              <a:t> students</a:t>
            </a:r>
          </a:p>
          <a:p>
            <a:endParaRPr lang="en-GB" sz="2400" dirty="0">
              <a:solidFill>
                <a:schemeClr val="bg1"/>
              </a:solidFill>
              <a:latin typeface="+mn-lt"/>
            </a:endParaRPr>
          </a:p>
          <a:p>
            <a:r>
              <a:rPr lang="en-GB" sz="2400" dirty="0">
                <a:solidFill>
                  <a:schemeClr val="tx1"/>
                </a:solidFill>
                <a:latin typeface="+mn-lt"/>
              </a:rPr>
              <a:t>Optional self- assessment test</a:t>
            </a:r>
          </a:p>
          <a:p>
            <a:endParaRPr lang="en-GB" sz="2400" dirty="0">
              <a:solidFill>
                <a:schemeClr val="tx1"/>
              </a:solidFill>
              <a:latin typeface="+mn-lt"/>
            </a:endParaRPr>
          </a:p>
          <a:p>
            <a:r>
              <a:rPr lang="en-GB" sz="2400" dirty="0">
                <a:solidFill>
                  <a:schemeClr val="bg1"/>
                </a:solidFill>
                <a:latin typeface="+mn-lt"/>
              </a:rPr>
              <a:t>Sign up for face-to-face drop-in sessions</a:t>
            </a:r>
          </a:p>
          <a:p>
            <a:endParaRPr lang="en-GB" sz="2400" dirty="0">
              <a:solidFill>
                <a:schemeClr val="bg1"/>
              </a:solidFill>
              <a:latin typeface="+mn-lt"/>
            </a:endParaRPr>
          </a:p>
          <a:p>
            <a:r>
              <a:rPr lang="en-GB" sz="2400" dirty="0">
                <a:solidFill>
                  <a:schemeClr val="tx1"/>
                </a:solidFill>
                <a:latin typeface="+mn-lt"/>
              </a:rPr>
              <a:t>Permanent availability of resources</a:t>
            </a:r>
          </a:p>
          <a:p>
            <a:endParaRPr lang="en-GB" sz="2400" dirty="0">
              <a:solidFill>
                <a:schemeClr val="tx1"/>
              </a:solidFill>
              <a:latin typeface="+mn-lt"/>
            </a:endParaRPr>
          </a:p>
          <a:p>
            <a:r>
              <a:rPr lang="en-GB" sz="2400" dirty="0">
                <a:solidFill>
                  <a:schemeClr val="bg1"/>
                </a:solidFill>
                <a:latin typeface="+mn-lt"/>
              </a:rPr>
              <a:t>Some bespoke sessions offered to small groups of students e.g. Foundation Year</a:t>
            </a:r>
          </a:p>
        </p:txBody>
      </p:sp>
    </p:spTree>
    <p:extLst>
      <p:ext uri="{BB962C8B-B14F-4D97-AF65-F5344CB8AC3E}">
        <p14:creationId xmlns:p14="http://schemas.microsoft.com/office/powerpoint/2010/main" val="592883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8600"/>
            <a:ext cx="7086600" cy="1143000"/>
          </a:xfrm>
        </p:spPr>
        <p:txBody>
          <a:bodyPr/>
          <a:lstStyle/>
          <a:p>
            <a:r>
              <a:rPr lang="en-GB" b="1" dirty="0">
                <a:solidFill>
                  <a:schemeClr val="bg1"/>
                </a:solidFill>
              </a:rPr>
              <a:t>Blackboard presence</a:t>
            </a:r>
          </a:p>
        </p:txBody>
      </p:sp>
      <p:pic>
        <p:nvPicPr>
          <p:cNvPr id="3" name="Picture 2"/>
          <p:cNvPicPr>
            <a:picLocks noChangeAspect="1"/>
          </p:cNvPicPr>
          <p:nvPr/>
        </p:nvPicPr>
        <p:blipFill rotWithShape="1">
          <a:blip r:embed="rId3"/>
          <a:srcRect l="1340" t="15814" r="82075" b="13487"/>
          <a:stretch/>
        </p:blipFill>
        <p:spPr>
          <a:xfrm>
            <a:off x="685800" y="1143000"/>
            <a:ext cx="2209800" cy="5372100"/>
          </a:xfrm>
          <a:prstGeom prst="rect">
            <a:avLst/>
          </a:prstGeom>
        </p:spPr>
      </p:pic>
      <p:pic>
        <p:nvPicPr>
          <p:cNvPr id="4" name="Picture 3"/>
          <p:cNvPicPr>
            <a:picLocks noChangeAspect="1"/>
          </p:cNvPicPr>
          <p:nvPr/>
        </p:nvPicPr>
        <p:blipFill rotWithShape="1">
          <a:blip r:embed="rId4"/>
          <a:srcRect l="16110" t="17442" r="47222" b="11861"/>
          <a:stretch/>
        </p:blipFill>
        <p:spPr>
          <a:xfrm>
            <a:off x="2904893" y="933450"/>
            <a:ext cx="5029200" cy="5791200"/>
          </a:xfrm>
          <a:prstGeom prst="rect">
            <a:avLst/>
          </a:prstGeom>
        </p:spPr>
      </p:pic>
    </p:spTree>
    <p:extLst>
      <p:ext uri="{BB962C8B-B14F-4D97-AF65-F5344CB8AC3E}">
        <p14:creationId xmlns:p14="http://schemas.microsoft.com/office/powerpoint/2010/main" val="2162377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9443" t="50232" r="27779" b="17210"/>
          <a:stretch/>
        </p:blipFill>
        <p:spPr>
          <a:xfrm>
            <a:off x="4419600" y="304800"/>
            <a:ext cx="4419600" cy="2133600"/>
          </a:xfrm>
          <a:prstGeom prst="rect">
            <a:avLst/>
          </a:prstGeom>
        </p:spPr>
      </p:pic>
      <p:pic>
        <p:nvPicPr>
          <p:cNvPr id="5" name="Picture 4"/>
          <p:cNvPicPr>
            <a:picLocks noChangeAspect="1"/>
          </p:cNvPicPr>
          <p:nvPr/>
        </p:nvPicPr>
        <p:blipFill rotWithShape="1">
          <a:blip r:embed="rId4"/>
          <a:srcRect l="23334" t="17441" r="23333" b="27675"/>
          <a:stretch/>
        </p:blipFill>
        <p:spPr>
          <a:xfrm>
            <a:off x="4419600" y="1981200"/>
            <a:ext cx="4419600" cy="4267200"/>
          </a:xfrm>
          <a:prstGeom prst="rect">
            <a:avLst/>
          </a:prstGeom>
        </p:spPr>
      </p:pic>
      <p:pic>
        <p:nvPicPr>
          <p:cNvPr id="6" name="Picture 5"/>
          <p:cNvPicPr>
            <a:picLocks noChangeAspect="1"/>
          </p:cNvPicPr>
          <p:nvPr/>
        </p:nvPicPr>
        <p:blipFill rotWithShape="1">
          <a:blip r:embed="rId5"/>
          <a:srcRect l="17777" t="12791" r="45001" b="15582"/>
          <a:stretch/>
        </p:blipFill>
        <p:spPr>
          <a:xfrm>
            <a:off x="152400" y="304800"/>
            <a:ext cx="4267200" cy="5943600"/>
          </a:xfrm>
          <a:prstGeom prst="rect">
            <a:avLst/>
          </a:prstGeom>
        </p:spPr>
      </p:pic>
    </p:spTree>
    <p:extLst>
      <p:ext uri="{BB962C8B-B14F-4D97-AF65-F5344CB8AC3E}">
        <p14:creationId xmlns:p14="http://schemas.microsoft.com/office/powerpoint/2010/main" val="1560336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1302" y="214198"/>
            <a:ext cx="8229600" cy="700202"/>
          </a:xfrm>
        </p:spPr>
        <p:txBody>
          <a:bodyPr/>
          <a:lstStyle/>
          <a:p>
            <a:r>
              <a:rPr lang="en-GB" b="1" dirty="0">
                <a:solidFill>
                  <a:schemeClr val="bg1"/>
                </a:solidFill>
              </a:rPr>
              <a:t>Drop-in Sessions Timetable</a:t>
            </a:r>
          </a:p>
        </p:txBody>
      </p:sp>
      <p:pic>
        <p:nvPicPr>
          <p:cNvPr id="6" name="Picture 5"/>
          <p:cNvPicPr>
            <a:picLocks noChangeAspect="1"/>
          </p:cNvPicPr>
          <p:nvPr/>
        </p:nvPicPr>
        <p:blipFill rotWithShape="1">
          <a:blip r:embed="rId3"/>
          <a:srcRect l="33332" t="21199" r="33890" b="11519"/>
          <a:stretch/>
        </p:blipFill>
        <p:spPr>
          <a:xfrm>
            <a:off x="2286000" y="1066800"/>
            <a:ext cx="4495800" cy="5562600"/>
          </a:xfrm>
          <a:prstGeom prst="rect">
            <a:avLst/>
          </a:prstGeom>
        </p:spPr>
      </p:pic>
    </p:spTree>
    <p:extLst>
      <p:ext uri="{BB962C8B-B14F-4D97-AF65-F5344CB8AC3E}">
        <p14:creationId xmlns:p14="http://schemas.microsoft.com/office/powerpoint/2010/main" val="2033118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op-In Sess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8600" y="182603"/>
            <a:ext cx="3688594" cy="6547256"/>
          </a:xfrm>
          <a:prstGeom prst="rect">
            <a:avLst/>
          </a:prstGeom>
        </p:spPr>
      </p:pic>
      <p:sp>
        <p:nvSpPr>
          <p:cNvPr id="3" name="Title 2"/>
          <p:cNvSpPr>
            <a:spLocks noGrp="1"/>
          </p:cNvSpPr>
          <p:nvPr>
            <p:ph type="title"/>
          </p:nvPr>
        </p:nvSpPr>
        <p:spPr>
          <a:xfrm>
            <a:off x="271302" y="214198"/>
            <a:ext cx="8229600" cy="1919402"/>
          </a:xfrm>
        </p:spPr>
        <p:txBody>
          <a:bodyPr/>
          <a:lstStyle/>
          <a:p>
            <a:r>
              <a:rPr lang="en-GB" b="1" dirty="0">
                <a:solidFill>
                  <a:schemeClr val="bg1"/>
                </a:solidFill>
              </a:rPr>
              <a:t>Drop-In Sessions                    </a:t>
            </a:r>
          </a:p>
        </p:txBody>
      </p:sp>
    </p:spTree>
    <p:extLst>
      <p:ext uri="{BB962C8B-B14F-4D97-AF65-F5344CB8AC3E}">
        <p14:creationId xmlns:p14="http://schemas.microsoft.com/office/powerpoint/2010/main" val="2001290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solidFill>
                  <a:schemeClr val="bg1"/>
                </a:solidFill>
              </a:rPr>
              <a:t>2017-2018 Uptake and Feedback</a:t>
            </a:r>
          </a:p>
        </p:txBody>
      </p:sp>
      <p:sp>
        <p:nvSpPr>
          <p:cNvPr id="5" name="Text Placeholder 4"/>
          <p:cNvSpPr>
            <a:spLocks noGrp="1"/>
          </p:cNvSpPr>
          <p:nvPr>
            <p:ph type="body" sz="quarter" idx="4294967295"/>
          </p:nvPr>
        </p:nvSpPr>
        <p:spPr>
          <a:xfrm>
            <a:off x="381000" y="1219200"/>
            <a:ext cx="8545516" cy="3532190"/>
          </a:xfrm>
        </p:spPr>
        <p:txBody>
          <a:bodyPr/>
          <a:lstStyle/>
          <a:p>
            <a:r>
              <a:rPr lang="en-GB" sz="2400" dirty="0">
                <a:latin typeface="+mn-lt"/>
              </a:rPr>
              <a:t>36 students signed up to attend some or all of the sessions</a:t>
            </a:r>
          </a:p>
          <a:p>
            <a:endParaRPr lang="en-GB" sz="2400" dirty="0">
              <a:latin typeface="+mn-lt"/>
            </a:endParaRPr>
          </a:p>
          <a:p>
            <a:r>
              <a:rPr lang="en-GB" sz="2400" dirty="0">
                <a:solidFill>
                  <a:schemeClr val="bg1"/>
                </a:solidFill>
                <a:latin typeface="+mn-lt"/>
              </a:rPr>
              <a:t>Students were from Biochemistry, Biological Sciences, Biomedical Sciences, Herbal Medicine, Human Nutrition and Pharmacology &amp; Physiology</a:t>
            </a:r>
          </a:p>
          <a:p>
            <a:endParaRPr lang="en-GB" sz="2400" dirty="0">
              <a:solidFill>
                <a:schemeClr val="bg1"/>
              </a:solidFill>
              <a:latin typeface="+mn-lt"/>
            </a:endParaRPr>
          </a:p>
          <a:p>
            <a:r>
              <a:rPr lang="en-GB" sz="2400" dirty="0">
                <a:latin typeface="+mn-lt"/>
              </a:rPr>
              <a:t>Entrance mathematics qualifications ranged from A to D at GSCE (D overridden by Level 3 qualification)</a:t>
            </a:r>
          </a:p>
          <a:p>
            <a:endParaRPr lang="en-GB" sz="2400" dirty="0">
              <a:latin typeface="+mn-lt"/>
            </a:endParaRPr>
          </a:p>
          <a:p>
            <a:r>
              <a:rPr lang="en-GB" sz="2400" dirty="0">
                <a:solidFill>
                  <a:schemeClr val="bg1"/>
                </a:solidFill>
                <a:latin typeface="+mn-lt"/>
              </a:rPr>
              <a:t>Post-GCSE qualifications included A levels, BTEC, Access courses as well as a number of overseas qualifications</a:t>
            </a:r>
          </a:p>
          <a:p>
            <a:endParaRPr lang="en-GB" sz="2400" dirty="0">
              <a:solidFill>
                <a:schemeClr val="bg1"/>
              </a:solidFill>
              <a:latin typeface="+mn-lt"/>
            </a:endParaRPr>
          </a:p>
          <a:p>
            <a:r>
              <a:rPr lang="en-GB" sz="2400" dirty="0">
                <a:latin typeface="+mn-lt"/>
              </a:rPr>
              <a:t>Recent school leavers and mature students</a:t>
            </a:r>
          </a:p>
          <a:p>
            <a:endParaRPr lang="en-GB" sz="2800" dirty="0"/>
          </a:p>
        </p:txBody>
      </p:sp>
    </p:spTree>
    <p:extLst>
      <p:ext uri="{BB962C8B-B14F-4D97-AF65-F5344CB8AC3E}">
        <p14:creationId xmlns:p14="http://schemas.microsoft.com/office/powerpoint/2010/main" val="1803951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94" y="1143000"/>
            <a:ext cx="8724806" cy="1143000"/>
          </a:xfrm>
        </p:spPr>
        <p:txBody>
          <a:bodyPr/>
          <a:lstStyle/>
          <a:p>
            <a:r>
              <a:rPr lang="en-GB" b="1" dirty="0">
                <a:solidFill>
                  <a:schemeClr val="bg1"/>
                </a:solidFill>
              </a:rPr>
              <a:t>22 students responded to a Google Form anonymous survey</a:t>
            </a:r>
          </a:p>
        </p:txBody>
      </p:sp>
      <p:sp>
        <p:nvSpPr>
          <p:cNvPr id="3" name="Text Placeholder 2"/>
          <p:cNvSpPr>
            <a:spLocks noGrp="1"/>
          </p:cNvSpPr>
          <p:nvPr>
            <p:ph type="body" sz="quarter" idx="4294967295"/>
          </p:nvPr>
        </p:nvSpPr>
        <p:spPr>
          <a:xfrm>
            <a:off x="266794" y="3581400"/>
            <a:ext cx="8545516" cy="1600200"/>
          </a:xfrm>
        </p:spPr>
        <p:txBody>
          <a:bodyPr/>
          <a:lstStyle/>
          <a:p>
            <a:pPr marL="0" indent="0">
              <a:buNone/>
            </a:pPr>
            <a:r>
              <a:rPr lang="en-GB" sz="2400" dirty="0">
                <a:solidFill>
                  <a:schemeClr val="bg1"/>
                </a:solidFill>
                <a:hlinkClick r:id="rId3"/>
              </a:rPr>
              <a:t>Survey questions</a:t>
            </a:r>
            <a:endParaRPr lang="en-GB" sz="2400" dirty="0">
              <a:solidFill>
                <a:schemeClr val="bg1"/>
              </a:solidFill>
            </a:endParaRPr>
          </a:p>
        </p:txBody>
      </p:sp>
    </p:spTree>
    <p:extLst>
      <p:ext uri="{BB962C8B-B14F-4D97-AF65-F5344CB8AC3E}">
        <p14:creationId xmlns:p14="http://schemas.microsoft.com/office/powerpoint/2010/main" val="742381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1441</TotalTime>
  <Words>591</Words>
  <Application>Microsoft Office PowerPoint</Application>
  <PresentationFormat>On-screen Show (4:3)</PresentationFormat>
  <Paragraphs>97</Paragraphs>
  <Slides>18</Slides>
  <Notes>18</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Inclusive and Interactive Mathematics Support for the Biosciences</vt:lpstr>
      <vt:lpstr>Background</vt:lpstr>
      <vt:lpstr>What we do</vt:lpstr>
      <vt:lpstr>Blackboard presence</vt:lpstr>
      <vt:lpstr>PowerPoint Presentation</vt:lpstr>
      <vt:lpstr>Drop-in Sessions Timetable</vt:lpstr>
      <vt:lpstr>Drop-In Sessions                    </vt:lpstr>
      <vt:lpstr>2017-2018 Uptake and Feedback</vt:lpstr>
      <vt:lpstr>22 students responded to a Google Form anonymous survey</vt:lpstr>
      <vt:lpstr>1. Awareness of resources?  Biochemistry and Critical Skills for Biomedical Sciences modules</vt:lpstr>
      <vt:lpstr>Resources used</vt:lpstr>
      <vt:lpstr>Not using any/some of the resources?</vt:lpstr>
      <vt:lpstr>PowerPoint Presentation</vt:lpstr>
      <vt:lpstr>Suggestions for improvements?</vt:lpstr>
      <vt:lpstr>Suggestions for improvements?</vt:lpstr>
      <vt:lpstr>Good Practice   Make students comfortable!!  We have a non-judgemental approach, encourage questions, have no in-class testing, are flexible with content and  have enough staff for one-to-one help.</vt:lpstr>
      <vt:lpstr>Conclusions</vt:lpstr>
      <vt:lpstr>Should there be a University-wide Maths Support Centre?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UoW PowerPoint Presentation generic template</dc:title>
  <dc:creator>Microsoft Office User</dc:creator>
  <cp:keywords>Template; presentation</cp:keywords>
  <cp:lastModifiedBy>Chrystalla</cp:lastModifiedBy>
  <cp:revision>139</cp:revision>
  <dcterms:created xsi:type="dcterms:W3CDTF">2017-09-05T11:15:45Z</dcterms:created>
  <dcterms:modified xsi:type="dcterms:W3CDTF">2018-06-25T21:37:51Z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0x0101000872A23329C4AC42A42DC877B8C5549E010053BAD7F8A6C2E948973E196186806DC1</vt:lpwstr>
  </property>
  <property fmtid="{D5CDD505-2E9C-101B-9397-08002B2CF9AE}" pid="3" name="_dlc_DocIdItemGuid">
    <vt:lpwstr>24f41f9d-6e82-4e95-97b3-efb1ecddb36c</vt:lpwstr>
  </property>
  <property fmtid="{D5CDD505-2E9C-101B-9397-08002B2CF9AE}" pid="4" name="TaxKeyword">
    <vt:lpwstr>344;#presentation|cbf69496-e311-47ee-b13c-b206bd2219b6;#301;#Template|3c8c4530-2db3-4226-b29d-8ce5a28f99cd</vt:lpwstr>
  </property>
  <property fmtid="{D5CDD505-2E9C-101B-9397-08002B2CF9AE}" pid="5" name="Published By">
    <vt:lpwstr>1;#Internal Communications|777c23a0-8cb9-4e8b-a487-5896c7b675e8</vt:lpwstr>
  </property>
  <property fmtid="{D5CDD505-2E9C-101B-9397-08002B2CF9AE}" pid="6" name="DocumentStatus">
    <vt:lpwstr/>
  </property>
  <property fmtid="{D5CDD505-2E9C-101B-9397-08002B2CF9AE}" pid="7" name="Year">
    <vt:lpwstr>215;#2018|b9033a33-0119-4fbd-9396-3a17a305749c</vt:lpwstr>
  </property>
  <property fmtid="{D5CDD505-2E9C-101B-9397-08002B2CF9AE}" pid="8" name="ResourceCategory">
    <vt:lpwstr>5;#Template|0e6a0b3b-7aef-4edd-96fe-b5c705053536</vt:lpwstr>
  </property>
  <property fmtid="{D5CDD505-2E9C-101B-9397-08002B2CF9AE}" pid="9" name="DocumentType">
    <vt:lpwstr>300;#Template|3c8c4530-2db3-4226-b29d-8ce5a28f99cd</vt:lpwstr>
  </property>
  <property fmtid="{D5CDD505-2E9C-101B-9397-08002B2CF9AE}" pid="10" name="UniversityLocation">
    <vt:lpwstr/>
  </property>
  <property fmtid="{D5CDD505-2E9C-101B-9397-08002B2CF9AE}" pid="11" name="UoWAudience">
    <vt:lpwstr/>
  </property>
</Properties>
</file>